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ppt/notesSlides/notesSlide6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64"/>
  </p:notesMasterIdLst>
  <p:sldIdLst>
    <p:sldId id="260" r:id="rId2"/>
    <p:sldId id="302" r:id="rId3"/>
    <p:sldId id="305" r:id="rId4"/>
    <p:sldId id="301" r:id="rId5"/>
    <p:sldId id="299" r:id="rId6"/>
    <p:sldId id="298" r:id="rId7"/>
    <p:sldId id="300" r:id="rId8"/>
    <p:sldId id="306" r:id="rId9"/>
    <p:sldId id="257" r:id="rId10"/>
    <p:sldId id="323" r:id="rId11"/>
    <p:sldId id="264" r:id="rId12"/>
    <p:sldId id="263" r:id="rId13"/>
    <p:sldId id="307" r:id="rId14"/>
    <p:sldId id="262" r:id="rId15"/>
    <p:sldId id="310" r:id="rId16"/>
    <p:sldId id="312" r:id="rId17"/>
    <p:sldId id="313" r:id="rId18"/>
    <p:sldId id="314" r:id="rId19"/>
    <p:sldId id="316" r:id="rId20"/>
    <p:sldId id="317" r:id="rId21"/>
    <p:sldId id="315" r:id="rId22"/>
    <p:sldId id="318" r:id="rId23"/>
    <p:sldId id="319" r:id="rId24"/>
    <p:sldId id="320" r:id="rId25"/>
    <p:sldId id="321" r:id="rId26"/>
    <p:sldId id="322" r:id="rId27"/>
    <p:sldId id="308" r:id="rId28"/>
    <p:sldId id="265" r:id="rId29"/>
    <p:sldId id="268" r:id="rId30"/>
    <p:sldId id="280" r:id="rId31"/>
    <p:sldId id="267" r:id="rId32"/>
    <p:sldId id="281" r:id="rId33"/>
    <p:sldId id="266" r:id="rId34"/>
    <p:sldId id="270" r:id="rId35"/>
    <p:sldId id="269" r:id="rId36"/>
    <p:sldId id="272" r:id="rId37"/>
    <p:sldId id="285" r:id="rId38"/>
    <p:sldId id="287" r:id="rId39"/>
    <p:sldId id="273" r:id="rId40"/>
    <p:sldId id="274" r:id="rId41"/>
    <p:sldId id="275" r:id="rId42"/>
    <p:sldId id="276" r:id="rId43"/>
    <p:sldId id="277" r:id="rId44"/>
    <p:sldId id="278" r:id="rId45"/>
    <p:sldId id="279" r:id="rId46"/>
    <p:sldId id="282" r:id="rId47"/>
    <p:sldId id="283" r:id="rId48"/>
    <p:sldId id="284" r:id="rId49"/>
    <p:sldId id="286" r:id="rId50"/>
    <p:sldId id="288" r:id="rId51"/>
    <p:sldId id="289" r:id="rId52"/>
    <p:sldId id="290" r:id="rId53"/>
    <p:sldId id="291" r:id="rId54"/>
    <p:sldId id="292" r:id="rId55"/>
    <p:sldId id="293" r:id="rId56"/>
    <p:sldId id="294" r:id="rId57"/>
    <p:sldId id="309" r:id="rId58"/>
    <p:sldId id="295" r:id="rId59"/>
    <p:sldId id="296" r:id="rId60"/>
    <p:sldId id="297" r:id="rId61"/>
    <p:sldId id="271" r:id="rId62"/>
    <p:sldId id="303" r:id="rId6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ED083AE6-46FA-4A59-8FB0-9F97EB10719F}" styleName="Светлый стиль 3 - акцент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06799F8-075E-4A3A-A7F6-7FBC6576F1A4}" styleName="Стиль из темы 2 - акцент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Стиль из темы 2 - акцент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7" autoAdjust="0"/>
    <p:restoredTop sz="86461" autoAdjust="0"/>
  </p:normalViewPr>
  <p:slideViewPr>
    <p:cSldViewPr>
      <p:cViewPr>
        <p:scale>
          <a:sx n="80" d="100"/>
          <a:sy n="80" d="100"/>
        </p:scale>
        <p:origin x="-1378" y="-1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3F5948-A601-4756-9956-E0CB2724E625}" type="datetimeFigureOut">
              <a:rPr lang="ru-RU" smtClean="0"/>
              <a:pPr/>
              <a:t>19.11.2020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0CD465-34F5-43CF-8BBB-759A569FF8D3}"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1</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10</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11</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12</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13</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В итоге с помощью этих 17 снимков удалось построить довольно подробную карту</a:t>
            </a:r>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14</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15</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16</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17</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18</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19</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2</a:t>
            </a:fld>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20</a:t>
            </a:fld>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21</a:t>
            </a:fld>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22</a:t>
            </a:fld>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23</a:t>
            </a:fld>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24</a:t>
            </a:fld>
            <a:endParaRPr 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25</a:t>
            </a:fld>
            <a:endParaRPr 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26</a:t>
            </a:fld>
            <a:endParaRPr 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27</a:t>
            </a:fld>
            <a:endParaRPr 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28</a:t>
            </a:fld>
            <a:endParaRPr 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29</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3</a:t>
            </a:fld>
            <a:endParaRPr lang="ru-R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30</a:t>
            </a:fld>
            <a:endParaRPr lang="ru-R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31</a:t>
            </a:fld>
            <a:endParaRPr lang="ru-R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32</a:t>
            </a:fld>
            <a:endParaRPr lang="ru-R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33</a:t>
            </a:fld>
            <a:endParaRPr lang="ru-R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34</a:t>
            </a:fld>
            <a:endParaRPr lang="ru-R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35</a:t>
            </a:fld>
            <a:endParaRPr lang="ru-RU"/>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36</a:t>
            </a:fld>
            <a:endParaRPr lang="ru-RU"/>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37</a:t>
            </a:fld>
            <a:endParaRPr lang="ru-RU"/>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38</a:t>
            </a:fld>
            <a:endParaRPr lang="ru-RU"/>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39</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4</a:t>
            </a:fld>
            <a:endParaRPr lang="ru-RU"/>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40</a:t>
            </a:fld>
            <a:endParaRPr lang="ru-RU"/>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41</a:t>
            </a:fld>
            <a:endParaRPr lang="ru-RU"/>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42</a:t>
            </a:fld>
            <a:endParaRPr lang="ru-RU"/>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43</a:t>
            </a:fld>
            <a:endParaRPr lang="ru-RU"/>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44</a:t>
            </a:fld>
            <a:endParaRPr lang="ru-RU"/>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45</a:t>
            </a:fld>
            <a:endParaRPr lang="ru-RU"/>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46</a:t>
            </a:fld>
            <a:endParaRPr lang="ru-RU"/>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47</a:t>
            </a:fld>
            <a:endParaRPr lang="ru-RU"/>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48</a:t>
            </a:fld>
            <a:endParaRPr lang="ru-RU"/>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49</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5</a:t>
            </a:fld>
            <a:endParaRPr lang="ru-RU"/>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50</a:t>
            </a:fld>
            <a:endParaRPr lang="ru-RU"/>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51</a:t>
            </a:fld>
            <a:endParaRPr lang="ru-RU"/>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52</a:t>
            </a:fld>
            <a:endParaRPr lang="ru-RU"/>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53</a:t>
            </a:fld>
            <a:endParaRPr lang="ru-RU"/>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54</a:t>
            </a:fld>
            <a:endParaRPr lang="ru-RU"/>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55</a:t>
            </a:fld>
            <a:endParaRPr lang="ru-RU"/>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56</a:t>
            </a:fld>
            <a:endParaRPr lang="ru-RU"/>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57</a:t>
            </a:fld>
            <a:endParaRPr lang="ru-RU"/>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58</a:t>
            </a:fld>
            <a:endParaRPr lang="ru-RU"/>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59</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6</a:t>
            </a:fld>
            <a:endParaRPr lang="ru-RU"/>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60</a:t>
            </a:fld>
            <a:endParaRPr lang="ru-RU"/>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61</a:t>
            </a:fld>
            <a:endParaRPr lang="ru-RU"/>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62</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7</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8</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A0CD465-34F5-43CF-8BBB-759A569FF8D3}" type="slidenum">
              <a:rPr lang="ru-RU" smtClean="0"/>
              <a:pPr/>
              <a:t>9</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5B106E36-FD25-4E2D-B0AA-010F637433A0}" type="datetimeFigureOut">
              <a:rPr lang="ru-RU" smtClean="0"/>
              <a:pPr/>
              <a:t>19.11.2020</a:t>
            </a:fld>
            <a:endParaRPr lang="ru-RU"/>
          </a:p>
        </p:txBody>
      </p:sp>
      <p:sp>
        <p:nvSpPr>
          <p:cNvPr id="19" name="Нижний колонтитул 18"/>
          <p:cNvSpPr>
            <a:spLocks noGrp="1"/>
          </p:cNvSpPr>
          <p:nvPr>
            <p:ph type="ftr" sz="quarter" idx="11"/>
          </p:nvPr>
        </p:nvSpPr>
        <p:spPr/>
        <p:txBody>
          <a:bodyPr/>
          <a:lstStyle/>
          <a:p>
            <a:endParaRPr lang="ru-RU"/>
          </a:p>
        </p:txBody>
      </p:sp>
      <p:sp>
        <p:nvSpPr>
          <p:cNvPr id="27" name="Номер слайда 26"/>
          <p:cNvSpPr>
            <a:spLocks noGrp="1"/>
          </p:cNvSpPr>
          <p:nvPr>
            <p:ph type="sldNum" sz="quarter" idx="12"/>
          </p:nvPr>
        </p:nvSpPr>
        <p:spPr/>
        <p:txBody>
          <a:body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19.11.2020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19.11.2020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19.11.2020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19.11.2020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19.11.2020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pPr/>
              <a:t>19.11.2020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pPr/>
              <a:t>19.11.2020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19.11.2020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19.11.2020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19.11.2020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077200" y="6356350"/>
            <a:ext cx="609600" cy="365125"/>
          </a:xfrm>
        </p:spPr>
        <p:txBody>
          <a:bodyPr/>
          <a:lstStyle/>
          <a:p>
            <a:fld id="{725C68B6-61C2-468F-89AB-4B9F7531AA68}" type="slidenum">
              <a:rPr lang="ru-RU" smtClean="0"/>
              <a:pPr/>
              <a:t>‹#›</a:t>
            </a:fld>
            <a:endParaRPr lang="ru-RU"/>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B106E36-FD25-4E2D-B0AA-010F637433A0}" type="datetimeFigureOut">
              <a:rPr lang="ru-RU" smtClean="0"/>
              <a:pPr/>
              <a:t>19.11.2020</a:t>
            </a:fld>
            <a:endParaRPr lang="ru-RU"/>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25C68B6-61C2-468F-89AB-4B9F7531AA68}" type="slidenum">
              <a:rPr lang="ru-RU" smtClean="0"/>
              <a:pPr/>
              <a:t>‹#›</a:t>
            </a:fld>
            <a:endParaRPr lang="ru-RU"/>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3.gif"/><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gif"/><Relationship Id="rId4" Type="http://schemas.openxmlformats.org/officeDocument/2006/relationships/image" Target="../media/image3.gif"/></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3.gif"/></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3.gif"/></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3.gif"/></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3.gif"/></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3.gi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png"/><Relationship Id="rId7"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3.gif"/></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3.gif"/><Relationship Id="rId5" Type="http://schemas.openxmlformats.org/officeDocument/2006/relationships/image" Target="../media/image32.png"/><Relationship Id="rId4" Type="http://schemas.openxmlformats.org/officeDocument/2006/relationships/image" Target="../media/image3.gif"/></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gif"/></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gif"/></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gif"/></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gif"/></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3.gif"/></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3.gif"/></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3.gif"/></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3.gif"/></Relationships>
</file>

<file path=ppt/slides/_rels/slide3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png"/><Relationship Id="rId7"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3.gif"/></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3.gif"/></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3.gif"/></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3.gif"/></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3.gif"/></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3.jpe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3.gif"/></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64.jpeg"/><Relationship Id="rId4" Type="http://schemas.openxmlformats.org/officeDocument/2006/relationships/image" Target="../media/image3.gi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gif"/></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65.jpeg"/><Relationship Id="rId4" Type="http://schemas.openxmlformats.org/officeDocument/2006/relationships/image" Target="../media/image3.gif"/></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66.jpeg"/><Relationship Id="rId4" Type="http://schemas.openxmlformats.org/officeDocument/2006/relationships/image" Target="../media/image3.gif"/></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67.jpeg"/><Relationship Id="rId4" Type="http://schemas.openxmlformats.org/officeDocument/2006/relationships/image" Target="../media/image3.gif"/></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image" Target="../media/image3.gif"/></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69.jpeg"/><Relationship Id="rId4" Type="http://schemas.openxmlformats.org/officeDocument/2006/relationships/image" Target="../media/image3.gif"/></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70.jpeg"/><Relationship Id="rId4" Type="http://schemas.openxmlformats.org/officeDocument/2006/relationships/image" Target="../media/image3.gif"/></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3.gif"/></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73.jpeg"/><Relationship Id="rId4" Type="http://schemas.openxmlformats.org/officeDocument/2006/relationships/image" Target="../media/image3.gif"/></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6.jpe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3.gi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3.gif"/></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77.jpeg"/><Relationship Id="rId4" Type="http://schemas.openxmlformats.org/officeDocument/2006/relationships/image" Target="../media/image3.gif"/></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78.jpeg"/><Relationship Id="rId4" Type="http://schemas.openxmlformats.org/officeDocument/2006/relationships/image" Target="../media/image3.gif"/></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79.jpeg"/><Relationship Id="rId4" Type="http://schemas.openxmlformats.org/officeDocument/2006/relationships/image" Target="../media/image3.gif"/></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image" Target="../media/image3.gif"/></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3.gif"/></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3.gif"/></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85.jpeg"/><Relationship Id="rId4" Type="http://schemas.openxmlformats.org/officeDocument/2006/relationships/image" Target="../media/image3.gif"/></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86.jpeg"/><Relationship Id="rId4" Type="http://schemas.openxmlformats.org/officeDocument/2006/relationships/image" Target="../media/image3.gif"/></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87.jpeg"/><Relationship Id="rId4" Type="http://schemas.openxmlformats.org/officeDocument/2006/relationships/image" Target="../media/image3.gi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3.gif"/></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3.gif"/></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www.heavens-above.com/" TargetMode="External"/><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hyperlink" Target="http://epizodyspace.ru/" TargetMode="External"/><Relationship Id="rId5" Type="http://schemas.openxmlformats.org/officeDocument/2006/relationships/hyperlink" Target="http://galspace.spb.ru/index.php" TargetMode="External"/><Relationship Id="rId4" Type="http://schemas.openxmlformats.org/officeDocument/2006/relationships/image" Target="../media/image3.gif"/></Relationships>
</file>

<file path=ppt/slides/_rels/slide62.xml.rels><?xml version="1.0" encoding="UTF-8" standalone="yes"?>
<Relationships xmlns="http://schemas.openxmlformats.org/package/2006/relationships"><Relationship Id="rId8" Type="http://schemas.openxmlformats.org/officeDocument/2006/relationships/hyperlink" Target="http://www.mosspace.ru/" TargetMode="External"/><Relationship Id="rId3" Type="http://schemas.openxmlformats.org/officeDocument/2006/relationships/image" Target="../media/image2.png"/><Relationship Id="rId7" Type="http://schemas.openxmlformats.org/officeDocument/2006/relationships/hyperlink" Target="http://ivan-moiseyev.livejournal.com/" TargetMode="External"/><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hyperlink" Target="http://path-2.interstellar-flight.ru/" TargetMode="External"/><Relationship Id="rId5" Type="http://schemas.openxmlformats.org/officeDocument/2006/relationships/hyperlink" Target="mailto:i_mois@mail.ru" TargetMode="External"/><Relationship Id="rId4" Type="http://schemas.openxmlformats.org/officeDocument/2006/relationships/image" Target="../media/image3.gif"/><Relationship Id="rId9" Type="http://schemas.openxmlformats.org/officeDocument/2006/relationships/hyperlink" Target="http://interstellar-flight.r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3.gif"/></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sp>
        <p:nvSpPr>
          <p:cNvPr id="11" name="Прямоугольник 10"/>
          <p:cNvSpPr/>
          <p:nvPr/>
        </p:nvSpPr>
        <p:spPr>
          <a:xfrm>
            <a:off x="2714612" y="1428736"/>
            <a:ext cx="4572000" cy="2062103"/>
          </a:xfrm>
          <a:prstGeom prst="rect">
            <a:avLst/>
          </a:prstGeom>
        </p:spPr>
        <p:txBody>
          <a:bodyPr>
            <a:spAutoFit/>
          </a:bodyPr>
          <a:lstStyle/>
          <a:p>
            <a:pPr algn="ctr"/>
            <a:r>
              <a:rPr lang="ru-RU" sz="3200" dirty="0" smtClean="0"/>
              <a:t>Изучение </a:t>
            </a:r>
          </a:p>
          <a:p>
            <a:pPr algn="ctr"/>
            <a:r>
              <a:rPr lang="ru-RU" sz="3200" dirty="0" smtClean="0"/>
              <a:t>Солнечной системы космическими автоматами</a:t>
            </a:r>
            <a:endParaRPr lang="ru-RU" sz="3200" dirty="0"/>
          </a:p>
        </p:txBody>
      </p:sp>
      <p:sp>
        <p:nvSpPr>
          <p:cNvPr id="12" name="Прямоугольник 11"/>
          <p:cNvSpPr/>
          <p:nvPr/>
        </p:nvSpPr>
        <p:spPr>
          <a:xfrm>
            <a:off x="4572000" y="5143512"/>
            <a:ext cx="1116268" cy="369332"/>
          </a:xfrm>
          <a:prstGeom prst="rect">
            <a:avLst/>
          </a:prstGeom>
        </p:spPr>
        <p:txBody>
          <a:bodyPr wrap="none">
            <a:spAutoFit/>
          </a:bodyPr>
          <a:lstStyle/>
          <a:p>
            <a:r>
              <a:rPr lang="ru-RU" dirty="0" smtClean="0"/>
              <a:t>19.11.2020</a:t>
            </a:r>
            <a:endParaRPr lang="ru-RU"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11" name="Таблица 10"/>
          <p:cNvGraphicFramePr>
            <a:graphicFrameLocks noGrp="1"/>
          </p:cNvGraphicFramePr>
          <p:nvPr/>
        </p:nvGraphicFramePr>
        <p:xfrm>
          <a:off x="4000496" y="285728"/>
          <a:ext cx="1143008" cy="312420"/>
        </p:xfrm>
        <a:graphic>
          <a:graphicData uri="http://schemas.openxmlformats.org/drawingml/2006/table">
            <a:tbl>
              <a:tblPr/>
              <a:tblGrid>
                <a:gridCol w="1143008"/>
              </a:tblGrid>
              <a:tr h="182880">
                <a:tc>
                  <a:txBody>
                    <a:bodyPr/>
                    <a:lstStyle/>
                    <a:p>
                      <a:pPr algn="l" fontAlgn="b"/>
                      <a:r>
                        <a:rPr lang="ru-RU" sz="2000" b="1" i="0" u="none" strike="noStrike" dirty="0" smtClean="0">
                          <a:solidFill>
                            <a:schemeClr val="tx1"/>
                          </a:solidFill>
                          <a:latin typeface="Calibri"/>
                        </a:rPr>
                        <a:t>«Зачем?»</a:t>
                      </a:r>
                    </a:p>
                  </a:txBody>
                  <a:tcPr marL="7620" marR="7620" marT="7620" marB="0" anchor="b">
                    <a:lnL>
                      <a:noFill/>
                    </a:lnL>
                    <a:lnR>
                      <a:noFill/>
                    </a:lnR>
                    <a:lnT>
                      <a:noFill/>
                    </a:lnT>
                    <a:lnB>
                      <a:noFill/>
                    </a:lnB>
                  </a:tcPr>
                </a:tc>
              </a:tr>
            </a:tbl>
          </a:graphicData>
        </a:graphic>
      </p:graphicFrame>
      <p:sp>
        <p:nvSpPr>
          <p:cNvPr id="7" name="Прямоугольник 6"/>
          <p:cNvSpPr/>
          <p:nvPr/>
        </p:nvSpPr>
        <p:spPr>
          <a:xfrm>
            <a:off x="428596" y="857232"/>
            <a:ext cx="8286808" cy="4616648"/>
          </a:xfrm>
          <a:prstGeom prst="rect">
            <a:avLst/>
          </a:prstGeom>
        </p:spPr>
        <p:txBody>
          <a:bodyPr wrap="square">
            <a:spAutoFit/>
          </a:bodyPr>
          <a:lstStyle/>
          <a:p>
            <a:pPr algn="ctr"/>
            <a:r>
              <a:rPr lang="ru-RU" sz="1400" dirty="0" smtClean="0"/>
              <a:t>4% - это в физическом выражении, по стартовой массе РН.</a:t>
            </a:r>
          </a:p>
          <a:p>
            <a:pPr algn="ctr"/>
            <a:r>
              <a:rPr lang="ru-RU" sz="1400" dirty="0" smtClean="0"/>
              <a:t>По финансам - в РФ по ФКП-2025 – 3,6% (50 млрд </a:t>
            </a:r>
            <a:r>
              <a:rPr lang="ru-RU" sz="1400" dirty="0" err="1" smtClean="0"/>
              <a:t>руб</a:t>
            </a:r>
            <a:r>
              <a:rPr lang="ru-RU" sz="1400" dirty="0" smtClean="0"/>
              <a:t>).</a:t>
            </a:r>
          </a:p>
          <a:p>
            <a:pPr algn="ctr"/>
            <a:endParaRPr lang="ru-RU" sz="1400" dirty="0" smtClean="0"/>
          </a:p>
          <a:p>
            <a:r>
              <a:rPr lang="ru-RU" sz="1400" dirty="0" smtClean="0"/>
              <a:t>Элементы экономической эффективности могут появиться только к концу века и только по Луне.</a:t>
            </a:r>
          </a:p>
          <a:p>
            <a:r>
              <a:rPr lang="ru-RU" sz="1400" dirty="0" smtClean="0"/>
              <a:t>Основная цель межпланетных исследований – узнать, как устроена Солнечная система, с особым упором на вопрос, как она сформировалась. </a:t>
            </a:r>
          </a:p>
          <a:p>
            <a:endParaRPr lang="ru-RU" sz="1400" dirty="0" smtClean="0"/>
          </a:p>
          <a:p>
            <a:r>
              <a:rPr lang="ru-RU" sz="1400" dirty="0" smtClean="0"/>
              <a:t>Большие затраты (десятки миллиардов долларов) возможны потому, что население стран, занимающихся сейчас планетарными исследованиями ,согласны с важностью поставленных вопросов. А общественный интерес реализуется в политический престиж, что и побуждает политиков выделять деньги. Другой мотив – исторический. Политики помнят, что ученые создали бомбу / ракету и подсознательно полагают, что если за исследования платить, то они еще придумают что-то полезное.</a:t>
            </a:r>
          </a:p>
          <a:p>
            <a:endParaRPr lang="ru-RU" sz="1400" dirty="0" smtClean="0"/>
          </a:p>
          <a:p>
            <a:r>
              <a:rPr lang="ru-RU" sz="1400" dirty="0" smtClean="0"/>
              <a:t>Для специалистов и энтузиастов космонавтики тема междупланетных перелетов содержит две области интереса:</a:t>
            </a:r>
          </a:p>
          <a:p>
            <a:r>
              <a:rPr lang="ru-RU" sz="1400" dirty="0" smtClean="0"/>
              <a:t>- технический – как доставить ПН в нужное место и как что-то там узнать,</a:t>
            </a:r>
          </a:p>
          <a:p>
            <a:r>
              <a:rPr lang="ru-RU" sz="1400" dirty="0" smtClean="0"/>
              <a:t>- научный – что удалось узнать.</a:t>
            </a:r>
          </a:p>
          <a:p>
            <a:endParaRPr lang="ru-RU" sz="1400" dirty="0" smtClean="0"/>
          </a:p>
          <a:p>
            <a:r>
              <a:rPr lang="ru-RU" sz="1400" b="1" dirty="0" smtClean="0"/>
              <a:t>Цель лекции </a:t>
            </a:r>
            <a:r>
              <a:rPr lang="ru-RU" sz="1400" dirty="0" smtClean="0"/>
              <a:t>– дать общий абрис истории и состояния межпланетных исследований, в расчете на то, что заинтересовавшиеся уже самостоятельно найдут ответы на возникшие у них вопросы. </a:t>
            </a:r>
            <a:endParaRPr lang="ru-RU" sz="1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11" name="Таблица 10"/>
          <p:cNvGraphicFramePr>
            <a:graphicFrameLocks noGrp="1"/>
          </p:cNvGraphicFramePr>
          <p:nvPr/>
        </p:nvGraphicFramePr>
        <p:xfrm>
          <a:off x="3929058" y="214290"/>
          <a:ext cx="1500198" cy="312420"/>
        </p:xfrm>
        <a:graphic>
          <a:graphicData uri="http://schemas.openxmlformats.org/drawingml/2006/table">
            <a:tbl>
              <a:tblPr/>
              <a:tblGrid>
                <a:gridCol w="1500198"/>
              </a:tblGrid>
              <a:tr h="182880">
                <a:tc>
                  <a:txBody>
                    <a:bodyPr/>
                    <a:lstStyle/>
                    <a:p>
                      <a:pPr algn="l" fontAlgn="b"/>
                      <a:r>
                        <a:rPr lang="ru-RU" sz="2000" b="1" i="0" u="none" strike="noStrike" dirty="0" smtClean="0">
                          <a:solidFill>
                            <a:schemeClr val="tx1"/>
                          </a:solidFill>
                          <a:latin typeface="Calibri"/>
                        </a:rPr>
                        <a:t>Статистика</a:t>
                      </a:r>
                    </a:p>
                  </a:txBody>
                  <a:tcPr marL="7620" marR="7620" marT="7620" marB="0" anchor="b">
                    <a:lnL>
                      <a:noFill/>
                    </a:lnL>
                    <a:lnR>
                      <a:noFill/>
                    </a:lnR>
                    <a:lnT>
                      <a:noFill/>
                    </a:lnT>
                    <a:lnB>
                      <a:noFill/>
                    </a:lnB>
                  </a:tcPr>
                </a:tc>
              </a:tr>
            </a:tbl>
          </a:graphicData>
        </a:graphic>
      </p:graphicFrame>
      <p:graphicFrame>
        <p:nvGraphicFramePr>
          <p:cNvPr id="6" name="Таблица 5"/>
          <p:cNvGraphicFramePr>
            <a:graphicFrameLocks noGrp="1"/>
          </p:cNvGraphicFramePr>
          <p:nvPr/>
        </p:nvGraphicFramePr>
        <p:xfrm>
          <a:off x="428596" y="642918"/>
          <a:ext cx="8215370" cy="4851981"/>
        </p:xfrm>
        <a:graphic>
          <a:graphicData uri="http://schemas.openxmlformats.org/drawingml/2006/table">
            <a:tbl>
              <a:tblPr>
                <a:tableStyleId>{18603FDC-E32A-4AB5-989C-0864C3EAD2B8}</a:tableStyleId>
              </a:tblPr>
              <a:tblGrid>
                <a:gridCol w="1428760"/>
                <a:gridCol w="1143008"/>
                <a:gridCol w="1285884"/>
                <a:gridCol w="1032449"/>
                <a:gridCol w="1193185"/>
                <a:gridCol w="1193185"/>
                <a:gridCol w="938899"/>
              </a:tblGrid>
              <a:tr h="819981">
                <a:tc>
                  <a:txBody>
                    <a:bodyPr/>
                    <a:lstStyle/>
                    <a:p>
                      <a:pPr algn="l" fontAlgn="ctr"/>
                      <a:r>
                        <a:rPr lang="ru-RU" sz="1400" u="none" strike="noStrike" dirty="0">
                          <a:solidFill>
                            <a:schemeClr val="bg1"/>
                          </a:solidFill>
                        </a:rPr>
                        <a:t>Цель</a:t>
                      </a:r>
                      <a:endParaRPr lang="ru-RU" sz="1400" b="0" i="0" u="none" strike="noStrike" dirty="0">
                        <a:solidFill>
                          <a:schemeClr val="bg1"/>
                        </a:solidFill>
                        <a:latin typeface="Calibri"/>
                      </a:endParaRPr>
                    </a:p>
                  </a:txBody>
                  <a:tcPr anchor="ctr"/>
                </a:tc>
                <a:tc>
                  <a:txBody>
                    <a:bodyPr/>
                    <a:lstStyle/>
                    <a:p>
                      <a:pPr algn="ctr" fontAlgn="ctr"/>
                      <a:r>
                        <a:rPr lang="ru-RU" sz="1400" u="none" strike="noStrike" dirty="0">
                          <a:solidFill>
                            <a:schemeClr val="bg1"/>
                          </a:solidFill>
                        </a:rPr>
                        <a:t>Запущено</a:t>
                      </a:r>
                      <a:endParaRPr lang="ru-RU" sz="1400" b="0" i="0" u="none" strike="noStrike" dirty="0">
                        <a:solidFill>
                          <a:schemeClr val="bg1"/>
                        </a:solidFill>
                        <a:latin typeface="Calibri"/>
                      </a:endParaRPr>
                    </a:p>
                  </a:txBody>
                  <a:tcPr anchor="ctr"/>
                </a:tc>
                <a:tc>
                  <a:txBody>
                    <a:bodyPr/>
                    <a:lstStyle/>
                    <a:p>
                      <a:pPr algn="ctr" fontAlgn="ctr"/>
                      <a:r>
                        <a:rPr lang="ru-RU" sz="1400" u="none" strike="noStrike">
                          <a:solidFill>
                            <a:schemeClr val="bg1"/>
                          </a:solidFill>
                        </a:rPr>
                        <a:t>Авария РН</a:t>
                      </a:r>
                      <a:endParaRPr lang="ru-RU" sz="1400" b="0" i="0" u="none" strike="noStrike">
                        <a:solidFill>
                          <a:schemeClr val="bg1"/>
                        </a:solidFill>
                        <a:latin typeface="Calibri"/>
                      </a:endParaRPr>
                    </a:p>
                  </a:txBody>
                  <a:tcPr anchor="ctr"/>
                </a:tc>
                <a:tc>
                  <a:txBody>
                    <a:bodyPr/>
                    <a:lstStyle/>
                    <a:p>
                      <a:pPr algn="ctr" fontAlgn="ctr"/>
                      <a:r>
                        <a:rPr lang="ru-RU" sz="1400" u="none" strike="noStrike" dirty="0">
                          <a:solidFill>
                            <a:schemeClr val="bg1"/>
                          </a:solidFill>
                        </a:rPr>
                        <a:t>Авария РБ</a:t>
                      </a:r>
                      <a:endParaRPr lang="ru-RU" sz="1400" b="0" i="0" u="none" strike="noStrike" dirty="0">
                        <a:solidFill>
                          <a:schemeClr val="bg1"/>
                        </a:solidFill>
                        <a:latin typeface="Calibri"/>
                      </a:endParaRPr>
                    </a:p>
                  </a:txBody>
                  <a:tcPr anchor="ctr"/>
                </a:tc>
                <a:tc>
                  <a:txBody>
                    <a:bodyPr/>
                    <a:lstStyle/>
                    <a:p>
                      <a:pPr algn="ctr" fontAlgn="ctr"/>
                      <a:r>
                        <a:rPr lang="ru-RU" sz="1400" u="none" strike="noStrike">
                          <a:solidFill>
                            <a:schemeClr val="bg1"/>
                          </a:solidFill>
                        </a:rPr>
                        <a:t>Не выполнена задача</a:t>
                      </a:r>
                      <a:endParaRPr lang="ru-RU" sz="1400" b="0" i="0" u="none" strike="noStrike">
                        <a:solidFill>
                          <a:schemeClr val="bg1"/>
                        </a:solidFill>
                        <a:latin typeface="Calibri"/>
                      </a:endParaRPr>
                    </a:p>
                  </a:txBody>
                  <a:tcPr anchor="ctr"/>
                </a:tc>
                <a:tc>
                  <a:txBody>
                    <a:bodyPr/>
                    <a:lstStyle/>
                    <a:p>
                      <a:pPr algn="ctr" fontAlgn="ctr"/>
                      <a:r>
                        <a:rPr lang="ru-RU" sz="1400" u="none" strike="noStrike">
                          <a:solidFill>
                            <a:schemeClr val="bg1"/>
                          </a:solidFill>
                        </a:rPr>
                        <a:t>Успешно завершен</a:t>
                      </a:r>
                      <a:endParaRPr lang="ru-RU" sz="1400" b="0" i="0" u="none" strike="noStrike">
                        <a:solidFill>
                          <a:schemeClr val="bg1"/>
                        </a:solidFill>
                        <a:latin typeface="Calibri"/>
                      </a:endParaRPr>
                    </a:p>
                  </a:txBody>
                  <a:tcPr anchor="ctr"/>
                </a:tc>
                <a:tc>
                  <a:txBody>
                    <a:bodyPr/>
                    <a:lstStyle/>
                    <a:p>
                      <a:pPr algn="ctr" fontAlgn="ctr"/>
                      <a:r>
                        <a:rPr lang="ru-RU" sz="1400" u="none" strike="noStrike" dirty="0">
                          <a:solidFill>
                            <a:schemeClr val="bg1"/>
                          </a:solidFill>
                        </a:rPr>
                        <a:t>Работает</a:t>
                      </a:r>
                      <a:endParaRPr lang="ru-RU" sz="1400" b="0" i="0" u="none" strike="noStrike" dirty="0">
                        <a:solidFill>
                          <a:schemeClr val="bg1"/>
                        </a:solidFill>
                        <a:latin typeface="Calibri"/>
                      </a:endParaRPr>
                    </a:p>
                  </a:txBody>
                  <a:tcPr marL="45720" marR="45720" anchor="ctr"/>
                </a:tc>
              </a:tr>
              <a:tr h="252000">
                <a:tc>
                  <a:txBody>
                    <a:bodyPr/>
                    <a:lstStyle/>
                    <a:p>
                      <a:pPr algn="l" fontAlgn="b"/>
                      <a:r>
                        <a:rPr lang="ru-RU" sz="1600" u="none" strike="noStrike" dirty="0">
                          <a:solidFill>
                            <a:schemeClr val="bg1"/>
                          </a:solidFill>
                        </a:rPr>
                        <a:t>Луна</a:t>
                      </a:r>
                      <a:endParaRPr lang="ru-RU" sz="1600" b="0" i="0" u="none" strike="noStrike" dirty="0">
                        <a:solidFill>
                          <a:schemeClr val="bg1"/>
                        </a:solidFill>
                        <a:latin typeface="Calibri"/>
                      </a:endParaRPr>
                    </a:p>
                  </a:txBody>
                  <a:tcPr marL="90000" marR="0" marT="0" marB="0" anchor="b"/>
                </a:tc>
                <a:tc>
                  <a:txBody>
                    <a:bodyPr/>
                    <a:lstStyle/>
                    <a:p>
                      <a:pPr algn="ctr" fontAlgn="b"/>
                      <a:r>
                        <a:rPr lang="ru-RU" sz="1600" u="none" strike="noStrike" dirty="0">
                          <a:solidFill>
                            <a:schemeClr val="bg1"/>
                          </a:solidFill>
                        </a:rPr>
                        <a:t>110</a:t>
                      </a:r>
                      <a:endParaRPr lang="ru-RU" sz="1600" b="0" i="0" u="none" strike="noStrike" dirty="0">
                        <a:solidFill>
                          <a:schemeClr val="bg1"/>
                        </a:solidFill>
                        <a:latin typeface="Calibri"/>
                      </a:endParaRPr>
                    </a:p>
                  </a:txBody>
                  <a:tcPr marL="0" marR="0" marT="0" marB="0" anchor="b"/>
                </a:tc>
                <a:tc>
                  <a:txBody>
                    <a:bodyPr/>
                    <a:lstStyle/>
                    <a:p>
                      <a:pPr algn="ctr" fontAlgn="b"/>
                      <a:r>
                        <a:rPr lang="ru-RU" sz="1600" u="none" strike="noStrike" dirty="0">
                          <a:solidFill>
                            <a:schemeClr val="bg1"/>
                          </a:solidFill>
                        </a:rPr>
                        <a:t>22</a:t>
                      </a:r>
                      <a:endParaRPr lang="ru-RU" sz="1600" b="0" i="0" u="none" strike="noStrike" dirty="0">
                        <a:solidFill>
                          <a:schemeClr val="bg1"/>
                        </a:solidFill>
                        <a:latin typeface="Calibri"/>
                      </a:endParaRPr>
                    </a:p>
                  </a:txBody>
                  <a:tcPr marL="0" marR="0" marT="0" marB="0" anchor="b"/>
                </a:tc>
                <a:tc>
                  <a:txBody>
                    <a:bodyPr/>
                    <a:lstStyle/>
                    <a:p>
                      <a:pPr algn="ctr" fontAlgn="b"/>
                      <a:r>
                        <a:rPr lang="ru-RU" sz="1600" u="none" strike="noStrike">
                          <a:solidFill>
                            <a:schemeClr val="bg1"/>
                          </a:solidFill>
                        </a:rPr>
                        <a:t>11</a:t>
                      </a:r>
                      <a:endParaRPr lang="ru-RU" sz="1600" b="0" i="0" u="none" strike="noStrike">
                        <a:solidFill>
                          <a:schemeClr val="bg1"/>
                        </a:solidFill>
                        <a:latin typeface="Calibri"/>
                      </a:endParaRPr>
                    </a:p>
                  </a:txBody>
                  <a:tcPr marL="0" marR="0" marT="0" marB="0" anchor="b"/>
                </a:tc>
                <a:tc>
                  <a:txBody>
                    <a:bodyPr/>
                    <a:lstStyle/>
                    <a:p>
                      <a:pPr algn="ctr" fontAlgn="b"/>
                      <a:r>
                        <a:rPr lang="ru-RU" sz="1600" u="none" strike="noStrike">
                          <a:solidFill>
                            <a:schemeClr val="bg1"/>
                          </a:solidFill>
                        </a:rPr>
                        <a:t>18</a:t>
                      </a:r>
                      <a:endParaRPr lang="ru-RU" sz="1600" b="0" i="0" u="none" strike="noStrike">
                        <a:solidFill>
                          <a:schemeClr val="bg1"/>
                        </a:solidFill>
                        <a:latin typeface="Calibri"/>
                      </a:endParaRPr>
                    </a:p>
                  </a:txBody>
                  <a:tcPr marL="0" marR="0" marT="0" marB="0" anchor="b"/>
                </a:tc>
                <a:tc>
                  <a:txBody>
                    <a:bodyPr/>
                    <a:lstStyle/>
                    <a:p>
                      <a:pPr algn="ctr" fontAlgn="b"/>
                      <a:r>
                        <a:rPr lang="ru-RU" sz="1600" u="none" strike="noStrike">
                          <a:solidFill>
                            <a:schemeClr val="bg1"/>
                          </a:solidFill>
                        </a:rPr>
                        <a:t>51</a:t>
                      </a:r>
                      <a:endParaRPr lang="ru-RU" sz="1600" b="0" i="0" u="none" strike="noStrike">
                        <a:solidFill>
                          <a:schemeClr val="bg1"/>
                        </a:solidFill>
                        <a:latin typeface="Calibri"/>
                      </a:endParaRPr>
                    </a:p>
                  </a:txBody>
                  <a:tcPr marL="0" marR="0" marT="0" marB="0" anchor="b"/>
                </a:tc>
                <a:tc>
                  <a:txBody>
                    <a:bodyPr/>
                    <a:lstStyle/>
                    <a:p>
                      <a:pPr algn="ctr" fontAlgn="b"/>
                      <a:r>
                        <a:rPr lang="ru-RU" sz="1600" u="none" strike="noStrike">
                          <a:solidFill>
                            <a:schemeClr val="bg1"/>
                          </a:solidFill>
                        </a:rPr>
                        <a:t>8</a:t>
                      </a:r>
                      <a:endParaRPr lang="ru-RU" sz="1600" b="0" i="0" u="none" strike="noStrike">
                        <a:solidFill>
                          <a:schemeClr val="bg1"/>
                        </a:solidFill>
                        <a:latin typeface="Calibri"/>
                      </a:endParaRPr>
                    </a:p>
                  </a:txBody>
                  <a:tcPr marL="0" marR="0" marT="0" marB="0" anchor="b"/>
                </a:tc>
              </a:tr>
              <a:tr h="252000">
                <a:tc>
                  <a:txBody>
                    <a:bodyPr/>
                    <a:lstStyle/>
                    <a:p>
                      <a:pPr algn="l" fontAlgn="b"/>
                      <a:r>
                        <a:rPr lang="ru-RU" sz="1600" u="none" strike="noStrike" dirty="0">
                          <a:solidFill>
                            <a:schemeClr val="bg1"/>
                          </a:solidFill>
                        </a:rPr>
                        <a:t>Солнце</a:t>
                      </a:r>
                      <a:endParaRPr lang="ru-RU" sz="1600" b="0" i="0" u="none" strike="noStrike" dirty="0">
                        <a:solidFill>
                          <a:schemeClr val="bg1"/>
                        </a:solidFill>
                        <a:latin typeface="Calibri"/>
                      </a:endParaRPr>
                    </a:p>
                  </a:txBody>
                  <a:tcPr marL="90000" marR="0" marT="0" marB="0" anchor="b"/>
                </a:tc>
                <a:tc>
                  <a:txBody>
                    <a:bodyPr/>
                    <a:lstStyle/>
                    <a:p>
                      <a:pPr algn="ctr" fontAlgn="b"/>
                      <a:r>
                        <a:rPr lang="ru-RU" sz="1600" u="none" strike="noStrike" dirty="0">
                          <a:solidFill>
                            <a:schemeClr val="bg1"/>
                          </a:solidFill>
                        </a:rPr>
                        <a:t>12</a:t>
                      </a:r>
                      <a:endParaRPr lang="ru-RU" sz="1600" b="0" i="0" u="none" strike="noStrike" dirty="0">
                        <a:solidFill>
                          <a:schemeClr val="bg1"/>
                        </a:solidFill>
                        <a:latin typeface="Calibri"/>
                      </a:endParaRPr>
                    </a:p>
                  </a:txBody>
                  <a:tcPr marL="0" marR="0" marT="0" marB="0" anchor="b"/>
                </a:tc>
                <a:tc>
                  <a:txBody>
                    <a:bodyPr/>
                    <a:lstStyle/>
                    <a:p>
                      <a:pPr algn="ctr" fontAlgn="b"/>
                      <a:r>
                        <a:rPr lang="ru-RU" sz="1600" u="none" strike="noStrike" dirty="0">
                          <a:solidFill>
                            <a:schemeClr val="bg1"/>
                          </a:solidFill>
                        </a:rPr>
                        <a:t> -</a:t>
                      </a:r>
                      <a:endParaRPr lang="ru-RU" sz="1600" b="0" i="0" u="none" strike="noStrike" dirty="0">
                        <a:solidFill>
                          <a:schemeClr val="bg1"/>
                        </a:solidFill>
                        <a:latin typeface="Calibri"/>
                      </a:endParaRPr>
                    </a:p>
                  </a:txBody>
                  <a:tcPr marL="0" marR="0" marT="0" marB="0" anchor="b"/>
                </a:tc>
                <a:tc>
                  <a:txBody>
                    <a:bodyPr/>
                    <a:lstStyle/>
                    <a:p>
                      <a:pPr algn="ctr" fontAlgn="b"/>
                      <a:r>
                        <a:rPr lang="ru-RU" sz="1600" u="none" strike="noStrike">
                          <a:solidFill>
                            <a:schemeClr val="bg1"/>
                          </a:solidFill>
                        </a:rPr>
                        <a:t> -</a:t>
                      </a:r>
                      <a:endParaRPr lang="ru-RU" sz="1600" b="0" i="0" u="none" strike="noStrike">
                        <a:solidFill>
                          <a:schemeClr val="bg1"/>
                        </a:solidFill>
                        <a:latin typeface="Calibri"/>
                      </a:endParaRPr>
                    </a:p>
                  </a:txBody>
                  <a:tcPr marL="0" marR="0" marT="0" marB="0" anchor="b"/>
                </a:tc>
                <a:tc>
                  <a:txBody>
                    <a:bodyPr/>
                    <a:lstStyle/>
                    <a:p>
                      <a:pPr algn="ctr" fontAlgn="b"/>
                      <a:r>
                        <a:rPr lang="ru-RU" sz="1600" u="none" strike="noStrike">
                          <a:solidFill>
                            <a:schemeClr val="bg1"/>
                          </a:solidFill>
                        </a:rPr>
                        <a:t> -</a:t>
                      </a:r>
                      <a:endParaRPr lang="ru-RU" sz="1600" b="0" i="0" u="none" strike="noStrike">
                        <a:solidFill>
                          <a:schemeClr val="bg1"/>
                        </a:solidFill>
                        <a:latin typeface="Calibri"/>
                      </a:endParaRPr>
                    </a:p>
                  </a:txBody>
                  <a:tcPr marL="0" marR="0" marT="0" marB="0" anchor="b"/>
                </a:tc>
                <a:tc>
                  <a:txBody>
                    <a:bodyPr/>
                    <a:lstStyle/>
                    <a:p>
                      <a:pPr algn="ctr" fontAlgn="b"/>
                      <a:r>
                        <a:rPr lang="ru-RU" sz="1600" u="none" strike="noStrike">
                          <a:solidFill>
                            <a:schemeClr val="bg1"/>
                          </a:solidFill>
                        </a:rPr>
                        <a:t>9</a:t>
                      </a:r>
                      <a:endParaRPr lang="ru-RU" sz="1600" b="0" i="0" u="none" strike="noStrike">
                        <a:solidFill>
                          <a:schemeClr val="bg1"/>
                        </a:solidFill>
                        <a:latin typeface="Calibri"/>
                      </a:endParaRPr>
                    </a:p>
                  </a:txBody>
                  <a:tcPr marL="0" marR="0" marT="0" marB="0" anchor="b"/>
                </a:tc>
                <a:tc>
                  <a:txBody>
                    <a:bodyPr/>
                    <a:lstStyle/>
                    <a:p>
                      <a:pPr algn="ctr" fontAlgn="b"/>
                      <a:r>
                        <a:rPr lang="ru-RU" sz="1600" u="none" strike="noStrike">
                          <a:solidFill>
                            <a:schemeClr val="bg1"/>
                          </a:solidFill>
                        </a:rPr>
                        <a:t>3</a:t>
                      </a:r>
                      <a:endParaRPr lang="ru-RU" sz="1600" b="0" i="0" u="none" strike="noStrike">
                        <a:solidFill>
                          <a:schemeClr val="bg1"/>
                        </a:solidFill>
                        <a:latin typeface="Calibri"/>
                      </a:endParaRPr>
                    </a:p>
                  </a:txBody>
                  <a:tcPr marL="0" marR="0" marT="0" marB="0" anchor="b"/>
                </a:tc>
              </a:tr>
              <a:tr h="252000">
                <a:tc>
                  <a:txBody>
                    <a:bodyPr/>
                    <a:lstStyle/>
                    <a:p>
                      <a:pPr algn="l" fontAlgn="b"/>
                      <a:r>
                        <a:rPr lang="ru-RU" sz="1600" u="none" strike="noStrike">
                          <a:solidFill>
                            <a:schemeClr val="bg1"/>
                          </a:solidFill>
                        </a:rPr>
                        <a:t>Меркурий</a:t>
                      </a:r>
                      <a:endParaRPr lang="ru-RU" sz="1600" b="0" i="0" u="none" strike="noStrike">
                        <a:solidFill>
                          <a:schemeClr val="bg1"/>
                        </a:solidFill>
                        <a:latin typeface="Calibri"/>
                      </a:endParaRPr>
                    </a:p>
                  </a:txBody>
                  <a:tcPr marL="90000" marR="0" marT="0" marB="0" anchor="b"/>
                </a:tc>
                <a:tc>
                  <a:txBody>
                    <a:bodyPr/>
                    <a:lstStyle/>
                    <a:p>
                      <a:pPr algn="ctr" fontAlgn="b"/>
                      <a:r>
                        <a:rPr lang="ru-RU" sz="1600" u="none" strike="noStrike" dirty="0">
                          <a:solidFill>
                            <a:schemeClr val="bg1"/>
                          </a:solidFill>
                        </a:rPr>
                        <a:t>4</a:t>
                      </a:r>
                      <a:endParaRPr lang="ru-RU" sz="1600" b="0" i="0" u="none" strike="noStrike" dirty="0">
                        <a:solidFill>
                          <a:schemeClr val="bg1"/>
                        </a:solidFill>
                        <a:latin typeface="Calibri"/>
                      </a:endParaRPr>
                    </a:p>
                  </a:txBody>
                  <a:tcPr marL="0" marR="0" marT="0" marB="0" anchor="b"/>
                </a:tc>
                <a:tc>
                  <a:txBody>
                    <a:bodyPr/>
                    <a:lstStyle/>
                    <a:p>
                      <a:pPr algn="ctr" fontAlgn="b"/>
                      <a:r>
                        <a:rPr lang="ru-RU" sz="1600" u="none" strike="noStrike" dirty="0">
                          <a:solidFill>
                            <a:schemeClr val="bg1"/>
                          </a:solidFill>
                        </a:rPr>
                        <a:t> -</a:t>
                      </a:r>
                      <a:endParaRPr lang="ru-RU" sz="1600" b="0" i="0" u="none" strike="noStrike" dirty="0">
                        <a:solidFill>
                          <a:schemeClr val="bg1"/>
                        </a:solidFill>
                        <a:latin typeface="Calibri"/>
                      </a:endParaRPr>
                    </a:p>
                  </a:txBody>
                  <a:tcPr marL="0" marR="0" marT="0" marB="0" anchor="b"/>
                </a:tc>
                <a:tc>
                  <a:txBody>
                    <a:bodyPr/>
                    <a:lstStyle/>
                    <a:p>
                      <a:pPr algn="ctr" fontAlgn="b"/>
                      <a:r>
                        <a:rPr lang="ru-RU" sz="1600" u="none" strike="noStrike">
                          <a:solidFill>
                            <a:schemeClr val="bg1"/>
                          </a:solidFill>
                        </a:rPr>
                        <a:t> -</a:t>
                      </a:r>
                      <a:endParaRPr lang="ru-RU" sz="1600" b="0" i="0" u="none" strike="noStrike">
                        <a:solidFill>
                          <a:schemeClr val="bg1"/>
                        </a:solidFill>
                        <a:latin typeface="Calibri"/>
                      </a:endParaRPr>
                    </a:p>
                  </a:txBody>
                  <a:tcPr marL="0" marR="0" marT="0" marB="0" anchor="b"/>
                </a:tc>
                <a:tc>
                  <a:txBody>
                    <a:bodyPr/>
                    <a:lstStyle/>
                    <a:p>
                      <a:pPr algn="ctr" fontAlgn="b"/>
                      <a:r>
                        <a:rPr lang="ru-RU" sz="1600" u="none" strike="noStrike">
                          <a:solidFill>
                            <a:schemeClr val="bg1"/>
                          </a:solidFill>
                        </a:rPr>
                        <a:t> -</a:t>
                      </a:r>
                      <a:endParaRPr lang="ru-RU" sz="1600" b="0" i="0" u="none" strike="noStrike">
                        <a:solidFill>
                          <a:schemeClr val="bg1"/>
                        </a:solidFill>
                        <a:latin typeface="Calibri"/>
                      </a:endParaRPr>
                    </a:p>
                  </a:txBody>
                  <a:tcPr marL="0" marR="0" marT="0" marB="0" anchor="b"/>
                </a:tc>
                <a:tc>
                  <a:txBody>
                    <a:bodyPr/>
                    <a:lstStyle/>
                    <a:p>
                      <a:pPr algn="ctr" fontAlgn="b"/>
                      <a:r>
                        <a:rPr lang="ru-RU" sz="1600" u="none" strike="noStrike">
                          <a:solidFill>
                            <a:schemeClr val="bg1"/>
                          </a:solidFill>
                        </a:rPr>
                        <a:t>2</a:t>
                      </a:r>
                      <a:endParaRPr lang="ru-RU" sz="1600" b="0" i="0" u="none" strike="noStrike">
                        <a:solidFill>
                          <a:schemeClr val="bg1"/>
                        </a:solidFill>
                        <a:latin typeface="Calibri"/>
                      </a:endParaRPr>
                    </a:p>
                  </a:txBody>
                  <a:tcPr marL="0" marR="0" marT="0" marB="0" anchor="b"/>
                </a:tc>
                <a:tc>
                  <a:txBody>
                    <a:bodyPr/>
                    <a:lstStyle/>
                    <a:p>
                      <a:pPr algn="ctr" fontAlgn="b"/>
                      <a:r>
                        <a:rPr lang="ru-RU" sz="1600" u="none" strike="noStrike">
                          <a:solidFill>
                            <a:schemeClr val="bg1"/>
                          </a:solidFill>
                        </a:rPr>
                        <a:t>2</a:t>
                      </a:r>
                      <a:endParaRPr lang="ru-RU" sz="1600" b="0" i="0" u="none" strike="noStrike">
                        <a:solidFill>
                          <a:schemeClr val="bg1"/>
                        </a:solidFill>
                        <a:latin typeface="Calibri"/>
                      </a:endParaRPr>
                    </a:p>
                  </a:txBody>
                  <a:tcPr marL="0" marR="0" marT="0" marB="0" anchor="b"/>
                </a:tc>
              </a:tr>
              <a:tr h="252000">
                <a:tc>
                  <a:txBody>
                    <a:bodyPr/>
                    <a:lstStyle/>
                    <a:p>
                      <a:pPr algn="l" fontAlgn="b"/>
                      <a:r>
                        <a:rPr lang="ru-RU" sz="1600" u="none" strike="noStrike">
                          <a:solidFill>
                            <a:schemeClr val="bg1"/>
                          </a:solidFill>
                        </a:rPr>
                        <a:t>Венера</a:t>
                      </a:r>
                      <a:endParaRPr lang="ru-RU" sz="1600" b="0" i="0" u="none" strike="noStrike">
                        <a:solidFill>
                          <a:schemeClr val="bg1"/>
                        </a:solidFill>
                        <a:latin typeface="Calibri"/>
                      </a:endParaRPr>
                    </a:p>
                  </a:txBody>
                  <a:tcPr marL="90000" marR="0" marT="0" marB="0" anchor="b"/>
                </a:tc>
                <a:tc>
                  <a:txBody>
                    <a:bodyPr/>
                    <a:lstStyle/>
                    <a:p>
                      <a:pPr algn="ctr" fontAlgn="b"/>
                      <a:r>
                        <a:rPr lang="ru-RU" sz="1600" u="none" strike="noStrike" dirty="0">
                          <a:solidFill>
                            <a:schemeClr val="bg1"/>
                          </a:solidFill>
                        </a:rPr>
                        <a:t>38</a:t>
                      </a:r>
                      <a:endParaRPr lang="ru-RU" sz="1600" b="0" i="0" u="none" strike="noStrike" dirty="0">
                        <a:solidFill>
                          <a:schemeClr val="bg1"/>
                        </a:solidFill>
                        <a:latin typeface="Calibri"/>
                      </a:endParaRPr>
                    </a:p>
                  </a:txBody>
                  <a:tcPr marL="0" marR="0" marT="0" marB="0" anchor="b"/>
                </a:tc>
                <a:tc>
                  <a:txBody>
                    <a:bodyPr/>
                    <a:lstStyle/>
                    <a:p>
                      <a:pPr algn="ctr" fontAlgn="b"/>
                      <a:r>
                        <a:rPr lang="ru-RU" sz="1600" u="none" strike="noStrike" dirty="0">
                          <a:solidFill>
                            <a:schemeClr val="bg1"/>
                          </a:solidFill>
                        </a:rPr>
                        <a:t>2</a:t>
                      </a:r>
                      <a:endParaRPr lang="ru-RU" sz="1600" b="0" i="0" u="none" strike="noStrike" dirty="0">
                        <a:solidFill>
                          <a:schemeClr val="bg1"/>
                        </a:solidFill>
                        <a:latin typeface="Calibri"/>
                      </a:endParaRPr>
                    </a:p>
                  </a:txBody>
                  <a:tcPr marL="0" marR="0" marT="0" marB="0" anchor="b"/>
                </a:tc>
                <a:tc>
                  <a:txBody>
                    <a:bodyPr/>
                    <a:lstStyle/>
                    <a:p>
                      <a:pPr algn="ctr" fontAlgn="b"/>
                      <a:r>
                        <a:rPr lang="ru-RU" sz="1600" u="none" strike="noStrike">
                          <a:solidFill>
                            <a:schemeClr val="bg1"/>
                          </a:solidFill>
                        </a:rPr>
                        <a:t>10</a:t>
                      </a:r>
                      <a:endParaRPr lang="ru-RU" sz="1600" b="0" i="0" u="none" strike="noStrike">
                        <a:solidFill>
                          <a:schemeClr val="bg1"/>
                        </a:solidFill>
                        <a:latin typeface="Calibri"/>
                      </a:endParaRPr>
                    </a:p>
                  </a:txBody>
                  <a:tcPr marL="0" marR="0" marT="0" marB="0" anchor="b"/>
                </a:tc>
                <a:tc>
                  <a:txBody>
                    <a:bodyPr/>
                    <a:lstStyle/>
                    <a:p>
                      <a:pPr algn="ctr" fontAlgn="b"/>
                      <a:r>
                        <a:rPr lang="ru-RU" sz="1600" u="none" strike="noStrike">
                          <a:solidFill>
                            <a:schemeClr val="bg1"/>
                          </a:solidFill>
                        </a:rPr>
                        <a:t>4</a:t>
                      </a:r>
                      <a:endParaRPr lang="ru-RU" sz="1600" b="0" i="0" u="none" strike="noStrike">
                        <a:solidFill>
                          <a:schemeClr val="bg1"/>
                        </a:solidFill>
                        <a:latin typeface="Calibri"/>
                      </a:endParaRPr>
                    </a:p>
                  </a:txBody>
                  <a:tcPr marL="0" marR="0" marT="0" marB="0" anchor="b"/>
                </a:tc>
                <a:tc>
                  <a:txBody>
                    <a:bodyPr/>
                    <a:lstStyle/>
                    <a:p>
                      <a:pPr algn="ctr" fontAlgn="b"/>
                      <a:r>
                        <a:rPr lang="ru-RU" sz="1600" u="none" strike="noStrike">
                          <a:solidFill>
                            <a:schemeClr val="bg1"/>
                          </a:solidFill>
                        </a:rPr>
                        <a:t>19</a:t>
                      </a:r>
                      <a:endParaRPr lang="ru-RU" sz="1600" b="0" i="0" u="none" strike="noStrike">
                        <a:solidFill>
                          <a:schemeClr val="bg1"/>
                        </a:solidFill>
                        <a:latin typeface="Calibri"/>
                      </a:endParaRPr>
                    </a:p>
                  </a:txBody>
                  <a:tcPr marL="0" marR="0" marT="0" marB="0" anchor="b"/>
                </a:tc>
                <a:tc>
                  <a:txBody>
                    <a:bodyPr/>
                    <a:lstStyle/>
                    <a:p>
                      <a:pPr algn="ctr" fontAlgn="b"/>
                      <a:r>
                        <a:rPr lang="ru-RU" sz="1600" u="none" strike="noStrike">
                          <a:solidFill>
                            <a:schemeClr val="bg1"/>
                          </a:solidFill>
                        </a:rPr>
                        <a:t>3</a:t>
                      </a:r>
                      <a:endParaRPr lang="ru-RU" sz="1600" b="0" i="0" u="none" strike="noStrike">
                        <a:solidFill>
                          <a:schemeClr val="bg1"/>
                        </a:solidFill>
                        <a:latin typeface="Calibri"/>
                      </a:endParaRPr>
                    </a:p>
                  </a:txBody>
                  <a:tcPr marL="0" marR="0" marT="0" marB="0" anchor="b"/>
                </a:tc>
              </a:tr>
              <a:tr h="252000">
                <a:tc>
                  <a:txBody>
                    <a:bodyPr/>
                    <a:lstStyle/>
                    <a:p>
                      <a:pPr algn="l" fontAlgn="b"/>
                      <a:r>
                        <a:rPr lang="ru-RU" sz="1600" u="none" strike="noStrike" dirty="0">
                          <a:solidFill>
                            <a:schemeClr val="bg1"/>
                          </a:solidFill>
                        </a:rPr>
                        <a:t>Марс</a:t>
                      </a:r>
                      <a:endParaRPr lang="ru-RU" sz="1600" b="0" i="0" u="none" strike="noStrike" dirty="0">
                        <a:solidFill>
                          <a:schemeClr val="bg1"/>
                        </a:solidFill>
                        <a:latin typeface="Calibri"/>
                      </a:endParaRPr>
                    </a:p>
                  </a:txBody>
                  <a:tcPr marL="90000" marR="0" marT="0" marB="0" anchor="b"/>
                </a:tc>
                <a:tc>
                  <a:txBody>
                    <a:bodyPr/>
                    <a:lstStyle/>
                    <a:p>
                      <a:pPr algn="ctr" fontAlgn="b"/>
                      <a:r>
                        <a:rPr lang="ru-RU" sz="1600" u="none" strike="noStrike">
                          <a:solidFill>
                            <a:schemeClr val="bg1"/>
                          </a:solidFill>
                        </a:rPr>
                        <a:t>50</a:t>
                      </a:r>
                      <a:endParaRPr lang="ru-RU" sz="1600" b="0" i="0" u="none" strike="noStrike">
                        <a:solidFill>
                          <a:schemeClr val="bg1"/>
                        </a:solidFill>
                        <a:latin typeface="Calibri"/>
                      </a:endParaRPr>
                    </a:p>
                  </a:txBody>
                  <a:tcPr marL="0" marR="0" marT="0" marB="0" anchor="b"/>
                </a:tc>
                <a:tc>
                  <a:txBody>
                    <a:bodyPr/>
                    <a:lstStyle/>
                    <a:p>
                      <a:pPr algn="ctr" fontAlgn="b"/>
                      <a:r>
                        <a:rPr lang="ru-RU" sz="1600" u="none" strike="noStrike" dirty="0">
                          <a:solidFill>
                            <a:schemeClr val="bg1"/>
                          </a:solidFill>
                        </a:rPr>
                        <a:t>5</a:t>
                      </a:r>
                      <a:endParaRPr lang="ru-RU" sz="1600" b="0" i="0" u="none" strike="noStrike" dirty="0">
                        <a:solidFill>
                          <a:schemeClr val="bg1"/>
                        </a:solidFill>
                        <a:latin typeface="Calibri"/>
                      </a:endParaRPr>
                    </a:p>
                  </a:txBody>
                  <a:tcPr marL="0" marR="0" marT="0" marB="0" anchor="b"/>
                </a:tc>
                <a:tc>
                  <a:txBody>
                    <a:bodyPr/>
                    <a:lstStyle/>
                    <a:p>
                      <a:pPr algn="ctr" fontAlgn="b"/>
                      <a:r>
                        <a:rPr lang="ru-RU" sz="1600" u="none" strike="noStrike" dirty="0">
                          <a:solidFill>
                            <a:schemeClr val="bg1"/>
                          </a:solidFill>
                        </a:rPr>
                        <a:t>6</a:t>
                      </a:r>
                      <a:endParaRPr lang="ru-RU" sz="1600" b="0" i="0" u="none" strike="noStrike" dirty="0">
                        <a:solidFill>
                          <a:schemeClr val="bg1"/>
                        </a:solidFill>
                        <a:latin typeface="Calibri"/>
                      </a:endParaRPr>
                    </a:p>
                  </a:txBody>
                  <a:tcPr marL="0" marR="0" marT="0" marB="0" anchor="b"/>
                </a:tc>
                <a:tc>
                  <a:txBody>
                    <a:bodyPr/>
                    <a:lstStyle/>
                    <a:p>
                      <a:pPr algn="ctr" fontAlgn="b"/>
                      <a:r>
                        <a:rPr lang="ru-RU" sz="1600" u="none" strike="noStrike" dirty="0">
                          <a:solidFill>
                            <a:schemeClr val="bg1"/>
                          </a:solidFill>
                        </a:rPr>
                        <a:t>15</a:t>
                      </a:r>
                      <a:endParaRPr lang="ru-RU" sz="1600" b="0" i="0" u="none" strike="noStrike" dirty="0">
                        <a:solidFill>
                          <a:schemeClr val="bg1"/>
                        </a:solidFill>
                        <a:latin typeface="Calibri"/>
                      </a:endParaRPr>
                    </a:p>
                  </a:txBody>
                  <a:tcPr marL="0" marR="0" marT="0" marB="0" anchor="b"/>
                </a:tc>
                <a:tc>
                  <a:txBody>
                    <a:bodyPr/>
                    <a:lstStyle/>
                    <a:p>
                      <a:pPr algn="ctr" fontAlgn="b"/>
                      <a:r>
                        <a:rPr lang="ru-RU" sz="1600" u="none" strike="noStrike">
                          <a:solidFill>
                            <a:schemeClr val="bg1"/>
                          </a:solidFill>
                        </a:rPr>
                        <a:t>13</a:t>
                      </a:r>
                      <a:endParaRPr lang="ru-RU" sz="1600" b="0" i="0" u="none" strike="noStrike">
                        <a:solidFill>
                          <a:schemeClr val="bg1"/>
                        </a:solidFill>
                        <a:latin typeface="Calibri"/>
                      </a:endParaRPr>
                    </a:p>
                  </a:txBody>
                  <a:tcPr marL="0" marR="0" marT="0" marB="0" anchor="b"/>
                </a:tc>
                <a:tc>
                  <a:txBody>
                    <a:bodyPr/>
                    <a:lstStyle/>
                    <a:p>
                      <a:pPr algn="ctr" fontAlgn="b"/>
                      <a:r>
                        <a:rPr lang="ru-RU" sz="1600" u="none" strike="noStrike">
                          <a:solidFill>
                            <a:schemeClr val="bg1"/>
                          </a:solidFill>
                        </a:rPr>
                        <a:t>11</a:t>
                      </a:r>
                      <a:endParaRPr lang="ru-RU" sz="1600" b="0" i="0" u="none" strike="noStrike">
                        <a:solidFill>
                          <a:schemeClr val="bg1"/>
                        </a:solidFill>
                        <a:latin typeface="Calibri"/>
                      </a:endParaRPr>
                    </a:p>
                  </a:txBody>
                  <a:tcPr marL="0" marR="0" marT="0" marB="0" anchor="b"/>
                </a:tc>
              </a:tr>
              <a:tr h="252000">
                <a:tc>
                  <a:txBody>
                    <a:bodyPr/>
                    <a:lstStyle/>
                    <a:p>
                      <a:pPr algn="l" fontAlgn="b"/>
                      <a:r>
                        <a:rPr lang="ru-RU" sz="1600" u="none" strike="noStrike">
                          <a:solidFill>
                            <a:schemeClr val="bg1"/>
                          </a:solidFill>
                        </a:rPr>
                        <a:t>Юпитер</a:t>
                      </a:r>
                      <a:endParaRPr lang="ru-RU" sz="1600" b="0" i="0" u="none" strike="noStrike">
                        <a:solidFill>
                          <a:schemeClr val="bg1"/>
                        </a:solidFill>
                        <a:latin typeface="Calibri"/>
                      </a:endParaRPr>
                    </a:p>
                  </a:txBody>
                  <a:tcPr marL="90000" marR="0" marT="0" marB="0" anchor="b"/>
                </a:tc>
                <a:tc>
                  <a:txBody>
                    <a:bodyPr/>
                    <a:lstStyle/>
                    <a:p>
                      <a:pPr algn="ctr" fontAlgn="b"/>
                      <a:r>
                        <a:rPr lang="ru-RU" sz="1600" u="none" strike="noStrike">
                          <a:solidFill>
                            <a:schemeClr val="bg1"/>
                          </a:solidFill>
                        </a:rPr>
                        <a:t>6</a:t>
                      </a:r>
                      <a:endParaRPr lang="ru-RU" sz="1600" b="0" i="0" u="none" strike="noStrike">
                        <a:solidFill>
                          <a:schemeClr val="bg1"/>
                        </a:solidFill>
                        <a:latin typeface="Calibri"/>
                      </a:endParaRPr>
                    </a:p>
                  </a:txBody>
                  <a:tcPr marL="0" marR="0" marT="0" marB="0" anchor="b"/>
                </a:tc>
                <a:tc>
                  <a:txBody>
                    <a:bodyPr/>
                    <a:lstStyle/>
                    <a:p>
                      <a:pPr algn="ctr" fontAlgn="b"/>
                      <a:r>
                        <a:rPr lang="ru-RU" sz="1600" u="none" strike="noStrike" dirty="0">
                          <a:solidFill>
                            <a:schemeClr val="bg1"/>
                          </a:solidFill>
                        </a:rPr>
                        <a:t> -</a:t>
                      </a:r>
                      <a:endParaRPr lang="ru-RU" sz="1600" b="0" i="0" u="none" strike="noStrike" dirty="0">
                        <a:solidFill>
                          <a:schemeClr val="bg1"/>
                        </a:solidFill>
                        <a:latin typeface="Calibri"/>
                      </a:endParaRPr>
                    </a:p>
                  </a:txBody>
                  <a:tcPr marL="0" marR="0" marT="0" marB="0" anchor="b"/>
                </a:tc>
                <a:tc>
                  <a:txBody>
                    <a:bodyPr/>
                    <a:lstStyle/>
                    <a:p>
                      <a:pPr algn="ctr" fontAlgn="b"/>
                      <a:r>
                        <a:rPr lang="ru-RU" sz="1600" u="none" strike="noStrike" dirty="0">
                          <a:solidFill>
                            <a:schemeClr val="bg1"/>
                          </a:solidFill>
                        </a:rPr>
                        <a:t> -</a:t>
                      </a:r>
                      <a:endParaRPr lang="ru-RU" sz="1600" b="0" i="0" u="none" strike="noStrike" dirty="0">
                        <a:solidFill>
                          <a:schemeClr val="bg1"/>
                        </a:solidFill>
                        <a:latin typeface="Calibri"/>
                      </a:endParaRPr>
                    </a:p>
                  </a:txBody>
                  <a:tcPr marL="0" marR="0" marT="0" marB="0" anchor="b"/>
                </a:tc>
                <a:tc>
                  <a:txBody>
                    <a:bodyPr/>
                    <a:lstStyle/>
                    <a:p>
                      <a:pPr algn="ctr" fontAlgn="b"/>
                      <a:r>
                        <a:rPr lang="ru-RU" sz="1600" u="none" strike="noStrike">
                          <a:solidFill>
                            <a:schemeClr val="bg1"/>
                          </a:solidFill>
                        </a:rPr>
                        <a:t> -</a:t>
                      </a:r>
                      <a:endParaRPr lang="ru-RU" sz="1600" b="0" i="0" u="none" strike="noStrike">
                        <a:solidFill>
                          <a:schemeClr val="bg1"/>
                        </a:solidFill>
                        <a:latin typeface="Calibri"/>
                      </a:endParaRPr>
                    </a:p>
                  </a:txBody>
                  <a:tcPr marL="0" marR="0" marT="0" marB="0" anchor="b"/>
                </a:tc>
                <a:tc>
                  <a:txBody>
                    <a:bodyPr/>
                    <a:lstStyle/>
                    <a:p>
                      <a:pPr algn="ctr" fontAlgn="b"/>
                      <a:r>
                        <a:rPr lang="ru-RU" sz="1600" u="none" strike="noStrike">
                          <a:solidFill>
                            <a:schemeClr val="bg1"/>
                          </a:solidFill>
                        </a:rPr>
                        <a:t>7</a:t>
                      </a:r>
                      <a:endParaRPr lang="ru-RU" sz="1600" b="0" i="0" u="none" strike="noStrike">
                        <a:solidFill>
                          <a:schemeClr val="bg1"/>
                        </a:solidFill>
                        <a:latin typeface="Calibri"/>
                      </a:endParaRPr>
                    </a:p>
                  </a:txBody>
                  <a:tcPr marL="0" marR="0" marT="0" marB="0" anchor="b"/>
                </a:tc>
                <a:tc>
                  <a:txBody>
                    <a:bodyPr/>
                    <a:lstStyle/>
                    <a:p>
                      <a:pPr algn="ctr" fontAlgn="b"/>
                      <a:r>
                        <a:rPr lang="ru-RU" sz="1600" u="none" strike="noStrike">
                          <a:solidFill>
                            <a:schemeClr val="bg1"/>
                          </a:solidFill>
                        </a:rPr>
                        <a:t>1</a:t>
                      </a:r>
                      <a:endParaRPr lang="ru-RU" sz="1600" b="0" i="0" u="none" strike="noStrike">
                        <a:solidFill>
                          <a:schemeClr val="bg1"/>
                        </a:solidFill>
                        <a:latin typeface="Calibri"/>
                      </a:endParaRPr>
                    </a:p>
                  </a:txBody>
                  <a:tcPr marL="0" marR="0" marT="0" marB="0" anchor="b"/>
                </a:tc>
              </a:tr>
              <a:tr h="252000">
                <a:tc>
                  <a:txBody>
                    <a:bodyPr/>
                    <a:lstStyle/>
                    <a:p>
                      <a:pPr algn="l" fontAlgn="b"/>
                      <a:r>
                        <a:rPr lang="ru-RU" sz="1600" u="none" strike="noStrike" dirty="0">
                          <a:solidFill>
                            <a:schemeClr val="bg1"/>
                          </a:solidFill>
                        </a:rPr>
                        <a:t>Сатурн</a:t>
                      </a:r>
                      <a:endParaRPr lang="ru-RU" sz="1600" b="0" i="0" u="none" strike="noStrike" dirty="0">
                        <a:solidFill>
                          <a:schemeClr val="bg1"/>
                        </a:solidFill>
                        <a:latin typeface="Calibri"/>
                      </a:endParaRPr>
                    </a:p>
                  </a:txBody>
                  <a:tcPr marL="90000" marR="0" marT="0" marB="0" anchor="b"/>
                </a:tc>
                <a:tc>
                  <a:txBody>
                    <a:bodyPr/>
                    <a:lstStyle/>
                    <a:p>
                      <a:pPr algn="ctr" fontAlgn="b"/>
                      <a:r>
                        <a:rPr lang="ru-RU" sz="1600" u="none" strike="noStrike">
                          <a:solidFill>
                            <a:schemeClr val="bg1"/>
                          </a:solidFill>
                        </a:rPr>
                        <a:t>3</a:t>
                      </a:r>
                      <a:endParaRPr lang="ru-RU" sz="1600" b="0" i="0" u="none" strike="noStrike">
                        <a:solidFill>
                          <a:schemeClr val="bg1"/>
                        </a:solidFill>
                        <a:latin typeface="Calibri"/>
                      </a:endParaRPr>
                    </a:p>
                  </a:txBody>
                  <a:tcPr marL="0" marR="0" marT="0" marB="0" anchor="b"/>
                </a:tc>
                <a:tc>
                  <a:txBody>
                    <a:bodyPr/>
                    <a:lstStyle/>
                    <a:p>
                      <a:pPr algn="ctr" fontAlgn="b"/>
                      <a:r>
                        <a:rPr lang="ru-RU" sz="1600" u="none" strike="noStrike" dirty="0">
                          <a:solidFill>
                            <a:schemeClr val="bg1"/>
                          </a:solidFill>
                        </a:rPr>
                        <a:t> -</a:t>
                      </a:r>
                      <a:endParaRPr lang="ru-RU" sz="1600" b="0" i="0" u="none" strike="noStrike" dirty="0">
                        <a:solidFill>
                          <a:schemeClr val="bg1"/>
                        </a:solidFill>
                        <a:latin typeface="Calibri"/>
                      </a:endParaRPr>
                    </a:p>
                  </a:txBody>
                  <a:tcPr marL="0" marR="0" marT="0" marB="0" anchor="b"/>
                </a:tc>
                <a:tc>
                  <a:txBody>
                    <a:bodyPr/>
                    <a:lstStyle/>
                    <a:p>
                      <a:pPr algn="ctr" fontAlgn="b"/>
                      <a:r>
                        <a:rPr lang="ru-RU" sz="1600" u="none" strike="noStrike">
                          <a:solidFill>
                            <a:schemeClr val="bg1"/>
                          </a:solidFill>
                        </a:rPr>
                        <a:t> -</a:t>
                      </a:r>
                      <a:endParaRPr lang="ru-RU" sz="1600" b="0" i="0" u="none" strike="noStrike">
                        <a:solidFill>
                          <a:schemeClr val="bg1"/>
                        </a:solidFill>
                        <a:latin typeface="Calibri"/>
                      </a:endParaRPr>
                    </a:p>
                  </a:txBody>
                  <a:tcPr marL="0" marR="0" marT="0" marB="0" anchor="b"/>
                </a:tc>
                <a:tc>
                  <a:txBody>
                    <a:bodyPr/>
                    <a:lstStyle/>
                    <a:p>
                      <a:pPr algn="ctr" fontAlgn="b"/>
                      <a:r>
                        <a:rPr lang="ru-RU" sz="1600" u="none" strike="noStrike">
                          <a:solidFill>
                            <a:schemeClr val="bg1"/>
                          </a:solidFill>
                        </a:rPr>
                        <a:t> -</a:t>
                      </a:r>
                      <a:endParaRPr lang="ru-RU" sz="1600" b="0" i="0" u="none" strike="noStrike">
                        <a:solidFill>
                          <a:schemeClr val="bg1"/>
                        </a:solidFill>
                        <a:latin typeface="Calibri"/>
                      </a:endParaRPr>
                    </a:p>
                  </a:txBody>
                  <a:tcPr marL="0" marR="0" marT="0" marB="0" anchor="b"/>
                </a:tc>
                <a:tc>
                  <a:txBody>
                    <a:bodyPr/>
                    <a:lstStyle/>
                    <a:p>
                      <a:pPr algn="ctr" fontAlgn="b"/>
                      <a:r>
                        <a:rPr lang="ru-RU" sz="1600" u="none" strike="noStrike">
                          <a:solidFill>
                            <a:schemeClr val="bg1"/>
                          </a:solidFill>
                        </a:rPr>
                        <a:t>3</a:t>
                      </a:r>
                      <a:endParaRPr lang="ru-RU" sz="1600" b="0" i="0" u="none" strike="noStrike">
                        <a:solidFill>
                          <a:schemeClr val="bg1"/>
                        </a:solidFill>
                        <a:latin typeface="Calibri"/>
                      </a:endParaRPr>
                    </a:p>
                  </a:txBody>
                  <a:tcPr marL="0" marR="0" marT="0" marB="0" anchor="b"/>
                </a:tc>
                <a:tc>
                  <a:txBody>
                    <a:bodyPr/>
                    <a:lstStyle/>
                    <a:p>
                      <a:pPr algn="ctr" fontAlgn="b"/>
                      <a:r>
                        <a:rPr lang="ru-RU" sz="1600" u="none" strike="noStrike">
                          <a:solidFill>
                            <a:schemeClr val="bg1"/>
                          </a:solidFill>
                        </a:rPr>
                        <a:t> -</a:t>
                      </a:r>
                      <a:endParaRPr lang="ru-RU" sz="1600" b="0" i="0" u="none" strike="noStrike">
                        <a:solidFill>
                          <a:schemeClr val="bg1"/>
                        </a:solidFill>
                        <a:latin typeface="Calibri"/>
                      </a:endParaRPr>
                    </a:p>
                  </a:txBody>
                  <a:tcPr marL="0" marR="0" marT="0" marB="0" anchor="b"/>
                </a:tc>
              </a:tr>
              <a:tr h="252000">
                <a:tc>
                  <a:txBody>
                    <a:bodyPr/>
                    <a:lstStyle/>
                    <a:p>
                      <a:pPr algn="l" fontAlgn="b"/>
                      <a:r>
                        <a:rPr lang="ru-RU" sz="1600" u="none" strike="noStrike">
                          <a:solidFill>
                            <a:schemeClr val="bg1"/>
                          </a:solidFill>
                        </a:rPr>
                        <a:t>Уран</a:t>
                      </a:r>
                      <a:endParaRPr lang="ru-RU" sz="1600" b="0" i="0" u="none" strike="noStrike">
                        <a:solidFill>
                          <a:schemeClr val="bg1"/>
                        </a:solidFill>
                        <a:latin typeface="Calibri"/>
                      </a:endParaRPr>
                    </a:p>
                  </a:txBody>
                  <a:tcPr marL="90000" marR="0" marT="0" marB="0" anchor="b"/>
                </a:tc>
                <a:tc>
                  <a:txBody>
                    <a:bodyPr/>
                    <a:lstStyle/>
                    <a:p>
                      <a:pPr algn="ctr" fontAlgn="b"/>
                      <a:r>
                        <a:rPr lang="ru-RU" sz="1600" u="none" strike="noStrike">
                          <a:solidFill>
                            <a:schemeClr val="bg1"/>
                          </a:solidFill>
                        </a:rPr>
                        <a:t>1</a:t>
                      </a:r>
                      <a:endParaRPr lang="ru-RU" sz="1600" b="0" i="0" u="none" strike="noStrike">
                        <a:solidFill>
                          <a:schemeClr val="bg1"/>
                        </a:solidFill>
                        <a:latin typeface="Calibri"/>
                      </a:endParaRPr>
                    </a:p>
                  </a:txBody>
                  <a:tcPr marL="0" marR="0" marT="0" marB="0" anchor="b"/>
                </a:tc>
                <a:tc>
                  <a:txBody>
                    <a:bodyPr/>
                    <a:lstStyle/>
                    <a:p>
                      <a:pPr algn="ctr" fontAlgn="b"/>
                      <a:r>
                        <a:rPr lang="ru-RU" sz="1600" u="none" strike="noStrike">
                          <a:solidFill>
                            <a:schemeClr val="bg1"/>
                          </a:solidFill>
                        </a:rPr>
                        <a:t> -</a:t>
                      </a:r>
                      <a:endParaRPr lang="ru-RU" sz="1600" b="0" i="0" u="none" strike="noStrike">
                        <a:solidFill>
                          <a:schemeClr val="bg1"/>
                        </a:solidFill>
                        <a:latin typeface="Calibri"/>
                      </a:endParaRPr>
                    </a:p>
                  </a:txBody>
                  <a:tcPr marL="0" marR="0" marT="0" marB="0" anchor="b"/>
                </a:tc>
                <a:tc>
                  <a:txBody>
                    <a:bodyPr/>
                    <a:lstStyle/>
                    <a:p>
                      <a:pPr algn="ctr" fontAlgn="b"/>
                      <a:r>
                        <a:rPr lang="ru-RU" sz="1600" u="none" strike="noStrike" dirty="0">
                          <a:solidFill>
                            <a:schemeClr val="bg1"/>
                          </a:solidFill>
                        </a:rPr>
                        <a:t> -</a:t>
                      </a:r>
                      <a:endParaRPr lang="ru-RU" sz="1600" b="0" i="0" u="none" strike="noStrike" dirty="0">
                        <a:solidFill>
                          <a:schemeClr val="bg1"/>
                        </a:solidFill>
                        <a:latin typeface="Calibri"/>
                      </a:endParaRPr>
                    </a:p>
                  </a:txBody>
                  <a:tcPr marL="0" marR="0" marT="0" marB="0" anchor="b"/>
                </a:tc>
                <a:tc>
                  <a:txBody>
                    <a:bodyPr/>
                    <a:lstStyle/>
                    <a:p>
                      <a:pPr algn="ctr" fontAlgn="b"/>
                      <a:r>
                        <a:rPr lang="ru-RU" sz="1600" u="none" strike="noStrike" dirty="0">
                          <a:solidFill>
                            <a:schemeClr val="bg1"/>
                          </a:solidFill>
                        </a:rPr>
                        <a:t> -</a:t>
                      </a:r>
                      <a:endParaRPr lang="ru-RU" sz="1600" b="0" i="0" u="none" strike="noStrike" dirty="0">
                        <a:solidFill>
                          <a:schemeClr val="bg1"/>
                        </a:solidFill>
                        <a:latin typeface="Calibri"/>
                      </a:endParaRPr>
                    </a:p>
                  </a:txBody>
                  <a:tcPr marL="0" marR="0" marT="0" marB="0" anchor="b"/>
                </a:tc>
                <a:tc>
                  <a:txBody>
                    <a:bodyPr/>
                    <a:lstStyle/>
                    <a:p>
                      <a:pPr algn="ctr" fontAlgn="b"/>
                      <a:r>
                        <a:rPr lang="ru-RU" sz="1600" u="none" strike="noStrike">
                          <a:solidFill>
                            <a:schemeClr val="bg1"/>
                          </a:solidFill>
                        </a:rPr>
                        <a:t>1</a:t>
                      </a:r>
                      <a:endParaRPr lang="ru-RU" sz="1600" b="0" i="0" u="none" strike="noStrike">
                        <a:solidFill>
                          <a:schemeClr val="bg1"/>
                        </a:solidFill>
                        <a:latin typeface="Calibri"/>
                      </a:endParaRPr>
                    </a:p>
                  </a:txBody>
                  <a:tcPr marL="0" marR="0" marT="0" marB="0" anchor="b"/>
                </a:tc>
                <a:tc>
                  <a:txBody>
                    <a:bodyPr/>
                    <a:lstStyle/>
                    <a:p>
                      <a:pPr algn="ctr" fontAlgn="b"/>
                      <a:r>
                        <a:rPr lang="ru-RU" sz="1600" u="none" strike="noStrike">
                          <a:solidFill>
                            <a:schemeClr val="bg1"/>
                          </a:solidFill>
                        </a:rPr>
                        <a:t> -</a:t>
                      </a:r>
                      <a:endParaRPr lang="ru-RU" sz="1600" b="0" i="0" u="none" strike="noStrike">
                        <a:solidFill>
                          <a:schemeClr val="bg1"/>
                        </a:solidFill>
                        <a:latin typeface="Calibri"/>
                      </a:endParaRPr>
                    </a:p>
                  </a:txBody>
                  <a:tcPr marL="0" marR="0" marT="0" marB="0" anchor="b"/>
                </a:tc>
              </a:tr>
              <a:tr h="252000">
                <a:tc>
                  <a:txBody>
                    <a:bodyPr/>
                    <a:lstStyle/>
                    <a:p>
                      <a:pPr algn="l" fontAlgn="b"/>
                      <a:r>
                        <a:rPr lang="ru-RU" sz="1600" u="none" strike="noStrike" dirty="0">
                          <a:solidFill>
                            <a:schemeClr val="bg1"/>
                          </a:solidFill>
                        </a:rPr>
                        <a:t>Нептун</a:t>
                      </a:r>
                      <a:endParaRPr lang="ru-RU" sz="1600" b="0" i="0" u="none" strike="noStrike" dirty="0">
                        <a:solidFill>
                          <a:schemeClr val="bg1"/>
                        </a:solidFill>
                        <a:latin typeface="Calibri"/>
                      </a:endParaRPr>
                    </a:p>
                  </a:txBody>
                  <a:tcPr marL="90000" marR="0" marT="0" marB="0" anchor="b"/>
                </a:tc>
                <a:tc>
                  <a:txBody>
                    <a:bodyPr/>
                    <a:lstStyle/>
                    <a:p>
                      <a:pPr algn="ctr" fontAlgn="b"/>
                      <a:r>
                        <a:rPr lang="ru-RU" sz="1600" u="none" strike="noStrike">
                          <a:solidFill>
                            <a:schemeClr val="bg1"/>
                          </a:solidFill>
                        </a:rPr>
                        <a:t>1</a:t>
                      </a:r>
                      <a:endParaRPr lang="ru-RU" sz="1600" b="0" i="0" u="none" strike="noStrike">
                        <a:solidFill>
                          <a:schemeClr val="bg1"/>
                        </a:solidFill>
                        <a:latin typeface="Calibri"/>
                      </a:endParaRPr>
                    </a:p>
                  </a:txBody>
                  <a:tcPr marL="0" marR="0" marT="0" marB="0" anchor="b"/>
                </a:tc>
                <a:tc>
                  <a:txBody>
                    <a:bodyPr/>
                    <a:lstStyle/>
                    <a:p>
                      <a:pPr algn="ctr" fontAlgn="b"/>
                      <a:r>
                        <a:rPr lang="ru-RU" sz="1600" u="none" strike="noStrike" dirty="0">
                          <a:solidFill>
                            <a:schemeClr val="bg1"/>
                          </a:solidFill>
                        </a:rPr>
                        <a:t> -</a:t>
                      </a:r>
                      <a:endParaRPr lang="ru-RU" sz="1600" b="0" i="0" u="none" strike="noStrike" dirty="0">
                        <a:solidFill>
                          <a:schemeClr val="bg1"/>
                        </a:solidFill>
                        <a:latin typeface="Calibri"/>
                      </a:endParaRPr>
                    </a:p>
                  </a:txBody>
                  <a:tcPr marL="0" marR="0" marT="0" marB="0" anchor="b"/>
                </a:tc>
                <a:tc>
                  <a:txBody>
                    <a:bodyPr/>
                    <a:lstStyle/>
                    <a:p>
                      <a:pPr algn="ctr" fontAlgn="b"/>
                      <a:r>
                        <a:rPr lang="ru-RU" sz="1600" u="none" strike="noStrike" dirty="0">
                          <a:solidFill>
                            <a:schemeClr val="bg1"/>
                          </a:solidFill>
                        </a:rPr>
                        <a:t> -</a:t>
                      </a:r>
                      <a:endParaRPr lang="ru-RU" sz="1600" b="0" i="0" u="none" strike="noStrike" dirty="0">
                        <a:solidFill>
                          <a:schemeClr val="bg1"/>
                        </a:solidFill>
                        <a:latin typeface="Calibri"/>
                      </a:endParaRPr>
                    </a:p>
                  </a:txBody>
                  <a:tcPr marL="0" marR="0" marT="0" marB="0" anchor="b"/>
                </a:tc>
                <a:tc>
                  <a:txBody>
                    <a:bodyPr/>
                    <a:lstStyle/>
                    <a:p>
                      <a:pPr algn="ctr" fontAlgn="b"/>
                      <a:r>
                        <a:rPr lang="ru-RU" sz="1600" u="none" strike="noStrike" dirty="0">
                          <a:solidFill>
                            <a:schemeClr val="bg1"/>
                          </a:solidFill>
                        </a:rPr>
                        <a:t> -</a:t>
                      </a:r>
                      <a:endParaRPr lang="ru-RU" sz="1600" b="0" i="0" u="none" strike="noStrike" dirty="0">
                        <a:solidFill>
                          <a:schemeClr val="bg1"/>
                        </a:solidFill>
                        <a:latin typeface="Calibri"/>
                      </a:endParaRPr>
                    </a:p>
                  </a:txBody>
                  <a:tcPr marL="0" marR="0" marT="0" marB="0" anchor="b"/>
                </a:tc>
                <a:tc>
                  <a:txBody>
                    <a:bodyPr/>
                    <a:lstStyle/>
                    <a:p>
                      <a:pPr algn="ctr" fontAlgn="b"/>
                      <a:r>
                        <a:rPr lang="ru-RU" sz="1600" u="none" strike="noStrike">
                          <a:solidFill>
                            <a:schemeClr val="bg1"/>
                          </a:solidFill>
                        </a:rPr>
                        <a:t>1</a:t>
                      </a:r>
                      <a:endParaRPr lang="ru-RU" sz="1600" b="0" i="0" u="none" strike="noStrike">
                        <a:solidFill>
                          <a:schemeClr val="bg1"/>
                        </a:solidFill>
                        <a:latin typeface="Calibri"/>
                      </a:endParaRPr>
                    </a:p>
                  </a:txBody>
                  <a:tcPr marL="0" marR="0" marT="0" marB="0" anchor="b"/>
                </a:tc>
                <a:tc>
                  <a:txBody>
                    <a:bodyPr/>
                    <a:lstStyle/>
                    <a:p>
                      <a:pPr algn="ctr" fontAlgn="b"/>
                      <a:r>
                        <a:rPr lang="ru-RU" sz="1600" u="none" strike="noStrike">
                          <a:solidFill>
                            <a:schemeClr val="bg1"/>
                          </a:solidFill>
                        </a:rPr>
                        <a:t> -</a:t>
                      </a:r>
                      <a:endParaRPr lang="ru-RU" sz="1600" b="0" i="0" u="none" strike="noStrike">
                        <a:solidFill>
                          <a:schemeClr val="bg1"/>
                        </a:solidFill>
                        <a:latin typeface="Calibri"/>
                      </a:endParaRPr>
                    </a:p>
                  </a:txBody>
                  <a:tcPr marL="0" marR="0" marT="0" marB="0" anchor="b"/>
                </a:tc>
              </a:tr>
              <a:tr h="252000">
                <a:tc>
                  <a:txBody>
                    <a:bodyPr/>
                    <a:lstStyle/>
                    <a:p>
                      <a:pPr algn="l" fontAlgn="b"/>
                      <a:r>
                        <a:rPr lang="ru-RU" sz="1600" u="none" strike="noStrike">
                          <a:solidFill>
                            <a:schemeClr val="bg1"/>
                          </a:solidFill>
                        </a:rPr>
                        <a:t>Плутон</a:t>
                      </a:r>
                      <a:endParaRPr lang="ru-RU" sz="1600" b="0" i="0" u="none" strike="noStrike">
                        <a:solidFill>
                          <a:schemeClr val="bg1"/>
                        </a:solidFill>
                        <a:latin typeface="Calibri"/>
                      </a:endParaRPr>
                    </a:p>
                  </a:txBody>
                  <a:tcPr marL="90000" marR="0" marT="0" marB="0" anchor="b"/>
                </a:tc>
                <a:tc>
                  <a:txBody>
                    <a:bodyPr/>
                    <a:lstStyle/>
                    <a:p>
                      <a:pPr algn="ctr" fontAlgn="b"/>
                      <a:r>
                        <a:rPr lang="ru-RU" sz="1600" u="none" strike="noStrike">
                          <a:solidFill>
                            <a:schemeClr val="bg1"/>
                          </a:solidFill>
                        </a:rPr>
                        <a:t>1</a:t>
                      </a:r>
                      <a:endParaRPr lang="ru-RU" sz="1600" b="0" i="0" u="none" strike="noStrike">
                        <a:solidFill>
                          <a:schemeClr val="bg1"/>
                        </a:solidFill>
                        <a:latin typeface="Calibri"/>
                      </a:endParaRPr>
                    </a:p>
                  </a:txBody>
                  <a:tcPr marL="0" marR="0" marT="0" marB="0" anchor="b"/>
                </a:tc>
                <a:tc>
                  <a:txBody>
                    <a:bodyPr/>
                    <a:lstStyle/>
                    <a:p>
                      <a:pPr algn="ctr" fontAlgn="b"/>
                      <a:r>
                        <a:rPr lang="ru-RU" sz="1600" u="none" strike="noStrike">
                          <a:solidFill>
                            <a:schemeClr val="bg1"/>
                          </a:solidFill>
                        </a:rPr>
                        <a:t> -</a:t>
                      </a:r>
                      <a:endParaRPr lang="ru-RU" sz="1600" b="0" i="0" u="none" strike="noStrike">
                        <a:solidFill>
                          <a:schemeClr val="bg1"/>
                        </a:solidFill>
                        <a:latin typeface="Calibri"/>
                      </a:endParaRPr>
                    </a:p>
                  </a:txBody>
                  <a:tcPr marL="0" marR="0" marT="0" marB="0" anchor="b"/>
                </a:tc>
                <a:tc>
                  <a:txBody>
                    <a:bodyPr/>
                    <a:lstStyle/>
                    <a:p>
                      <a:pPr algn="ctr" fontAlgn="b"/>
                      <a:r>
                        <a:rPr lang="ru-RU" sz="1600" u="none" strike="noStrike">
                          <a:solidFill>
                            <a:schemeClr val="bg1"/>
                          </a:solidFill>
                        </a:rPr>
                        <a:t> -</a:t>
                      </a:r>
                      <a:endParaRPr lang="ru-RU" sz="1600" b="0" i="0" u="none" strike="noStrike">
                        <a:solidFill>
                          <a:schemeClr val="bg1"/>
                        </a:solidFill>
                        <a:latin typeface="Calibri"/>
                      </a:endParaRPr>
                    </a:p>
                  </a:txBody>
                  <a:tcPr marL="0" marR="0" marT="0" marB="0" anchor="b"/>
                </a:tc>
                <a:tc>
                  <a:txBody>
                    <a:bodyPr/>
                    <a:lstStyle/>
                    <a:p>
                      <a:pPr algn="ctr" fontAlgn="b"/>
                      <a:r>
                        <a:rPr lang="ru-RU" sz="1600" u="none" strike="noStrike">
                          <a:solidFill>
                            <a:schemeClr val="bg1"/>
                          </a:solidFill>
                        </a:rPr>
                        <a:t> -</a:t>
                      </a:r>
                      <a:endParaRPr lang="ru-RU" sz="1600" b="0" i="0" u="none" strike="noStrike">
                        <a:solidFill>
                          <a:schemeClr val="bg1"/>
                        </a:solidFill>
                        <a:latin typeface="Calibri"/>
                      </a:endParaRPr>
                    </a:p>
                  </a:txBody>
                  <a:tcPr marL="0" marR="0" marT="0" marB="0" anchor="b"/>
                </a:tc>
                <a:tc>
                  <a:txBody>
                    <a:bodyPr/>
                    <a:lstStyle/>
                    <a:p>
                      <a:pPr algn="ctr" fontAlgn="b"/>
                      <a:r>
                        <a:rPr lang="ru-RU" sz="1600" u="none" strike="noStrike" dirty="0">
                          <a:solidFill>
                            <a:schemeClr val="bg1"/>
                          </a:solidFill>
                        </a:rPr>
                        <a:t>1</a:t>
                      </a:r>
                      <a:endParaRPr lang="ru-RU" sz="1600" b="0" i="0" u="none" strike="noStrike" dirty="0">
                        <a:solidFill>
                          <a:schemeClr val="bg1"/>
                        </a:solidFill>
                        <a:latin typeface="Calibri"/>
                      </a:endParaRPr>
                    </a:p>
                  </a:txBody>
                  <a:tcPr marL="0" marR="0" marT="0" marB="0" anchor="b"/>
                </a:tc>
                <a:tc>
                  <a:txBody>
                    <a:bodyPr/>
                    <a:lstStyle/>
                    <a:p>
                      <a:pPr algn="ctr" fontAlgn="b"/>
                      <a:r>
                        <a:rPr lang="ru-RU" sz="1600" u="none" strike="noStrike">
                          <a:solidFill>
                            <a:schemeClr val="bg1"/>
                          </a:solidFill>
                        </a:rPr>
                        <a:t> -</a:t>
                      </a:r>
                      <a:endParaRPr lang="ru-RU" sz="1600" b="0" i="0" u="none" strike="noStrike">
                        <a:solidFill>
                          <a:schemeClr val="bg1"/>
                        </a:solidFill>
                        <a:latin typeface="Calibri"/>
                      </a:endParaRPr>
                    </a:p>
                  </a:txBody>
                  <a:tcPr marL="0" marR="0" marT="0" marB="0" anchor="b"/>
                </a:tc>
              </a:tr>
              <a:tr h="252000">
                <a:tc>
                  <a:txBody>
                    <a:bodyPr/>
                    <a:lstStyle/>
                    <a:p>
                      <a:pPr algn="l" fontAlgn="b"/>
                      <a:r>
                        <a:rPr lang="ru-RU" sz="1600" u="none" strike="noStrike" dirty="0">
                          <a:solidFill>
                            <a:schemeClr val="bg1"/>
                          </a:solidFill>
                        </a:rPr>
                        <a:t>Астероиды</a:t>
                      </a:r>
                      <a:endParaRPr lang="ru-RU" sz="1600" b="0" i="0" u="none" strike="noStrike" dirty="0">
                        <a:solidFill>
                          <a:schemeClr val="bg1"/>
                        </a:solidFill>
                        <a:latin typeface="Calibri"/>
                      </a:endParaRPr>
                    </a:p>
                  </a:txBody>
                  <a:tcPr marL="90000" marR="0" marT="0" marB="0" anchor="b"/>
                </a:tc>
                <a:tc>
                  <a:txBody>
                    <a:bodyPr/>
                    <a:lstStyle/>
                    <a:p>
                      <a:pPr algn="ctr" fontAlgn="b"/>
                      <a:r>
                        <a:rPr lang="ru-RU" sz="1600" u="none" strike="noStrike">
                          <a:solidFill>
                            <a:schemeClr val="bg1"/>
                          </a:solidFill>
                        </a:rPr>
                        <a:t>9</a:t>
                      </a:r>
                      <a:endParaRPr lang="ru-RU" sz="1600" b="0" i="0" u="none" strike="noStrike">
                        <a:solidFill>
                          <a:schemeClr val="bg1"/>
                        </a:solidFill>
                        <a:latin typeface="Calibri"/>
                      </a:endParaRPr>
                    </a:p>
                  </a:txBody>
                  <a:tcPr marL="0" marR="0" marT="0" marB="0" anchor="b"/>
                </a:tc>
                <a:tc>
                  <a:txBody>
                    <a:bodyPr/>
                    <a:lstStyle/>
                    <a:p>
                      <a:pPr algn="ctr" fontAlgn="b"/>
                      <a:r>
                        <a:rPr lang="ru-RU" sz="1600" u="none" strike="noStrike" dirty="0">
                          <a:solidFill>
                            <a:schemeClr val="bg1"/>
                          </a:solidFill>
                        </a:rPr>
                        <a:t> -</a:t>
                      </a:r>
                      <a:endParaRPr lang="ru-RU" sz="1600" b="0" i="0" u="none" strike="noStrike" dirty="0">
                        <a:solidFill>
                          <a:schemeClr val="bg1"/>
                        </a:solidFill>
                        <a:latin typeface="Calibri"/>
                      </a:endParaRPr>
                    </a:p>
                  </a:txBody>
                  <a:tcPr marL="0" marR="0" marT="0" marB="0" anchor="b"/>
                </a:tc>
                <a:tc>
                  <a:txBody>
                    <a:bodyPr/>
                    <a:lstStyle/>
                    <a:p>
                      <a:pPr algn="ctr" fontAlgn="b"/>
                      <a:r>
                        <a:rPr lang="ru-RU" sz="1600" u="none" strike="noStrike">
                          <a:solidFill>
                            <a:schemeClr val="bg1"/>
                          </a:solidFill>
                        </a:rPr>
                        <a:t> -</a:t>
                      </a:r>
                      <a:endParaRPr lang="ru-RU" sz="1600" b="0" i="0" u="none" strike="noStrike">
                        <a:solidFill>
                          <a:schemeClr val="bg1"/>
                        </a:solidFill>
                        <a:latin typeface="Calibri"/>
                      </a:endParaRPr>
                    </a:p>
                  </a:txBody>
                  <a:tcPr marL="0" marR="0" marT="0" marB="0" anchor="b"/>
                </a:tc>
                <a:tc>
                  <a:txBody>
                    <a:bodyPr/>
                    <a:lstStyle/>
                    <a:p>
                      <a:pPr algn="ctr" fontAlgn="b"/>
                      <a:r>
                        <a:rPr lang="ru-RU" sz="1600" u="none" strike="noStrike" dirty="0">
                          <a:solidFill>
                            <a:schemeClr val="bg1"/>
                          </a:solidFill>
                        </a:rPr>
                        <a:t> -</a:t>
                      </a:r>
                      <a:endParaRPr lang="ru-RU" sz="1600" b="0" i="0" u="none" strike="noStrike" dirty="0">
                        <a:solidFill>
                          <a:schemeClr val="bg1"/>
                        </a:solidFill>
                        <a:latin typeface="Calibri"/>
                      </a:endParaRPr>
                    </a:p>
                  </a:txBody>
                  <a:tcPr marL="0" marR="0" marT="0" marB="0" anchor="b"/>
                </a:tc>
                <a:tc>
                  <a:txBody>
                    <a:bodyPr/>
                    <a:lstStyle/>
                    <a:p>
                      <a:pPr algn="ctr" fontAlgn="b"/>
                      <a:r>
                        <a:rPr lang="ru-RU" sz="1600" u="none" strike="noStrike">
                          <a:solidFill>
                            <a:schemeClr val="bg1"/>
                          </a:solidFill>
                        </a:rPr>
                        <a:t>7</a:t>
                      </a:r>
                      <a:endParaRPr lang="ru-RU" sz="1600" b="0" i="0" u="none" strike="noStrike">
                        <a:solidFill>
                          <a:schemeClr val="bg1"/>
                        </a:solidFill>
                        <a:latin typeface="Calibri"/>
                      </a:endParaRPr>
                    </a:p>
                  </a:txBody>
                  <a:tcPr marL="0" marR="0" marT="0" marB="0" anchor="b"/>
                </a:tc>
                <a:tc>
                  <a:txBody>
                    <a:bodyPr/>
                    <a:lstStyle/>
                    <a:p>
                      <a:pPr algn="ctr" fontAlgn="b"/>
                      <a:r>
                        <a:rPr lang="ru-RU" sz="1600" u="none" strike="noStrike">
                          <a:solidFill>
                            <a:schemeClr val="bg1"/>
                          </a:solidFill>
                        </a:rPr>
                        <a:t>2</a:t>
                      </a:r>
                      <a:endParaRPr lang="ru-RU" sz="1600" b="0" i="0" u="none" strike="noStrike">
                        <a:solidFill>
                          <a:schemeClr val="bg1"/>
                        </a:solidFill>
                        <a:latin typeface="Calibri"/>
                      </a:endParaRPr>
                    </a:p>
                  </a:txBody>
                  <a:tcPr marL="0" marR="0" marT="0" marB="0" anchor="b"/>
                </a:tc>
              </a:tr>
              <a:tr h="252000">
                <a:tc>
                  <a:txBody>
                    <a:bodyPr/>
                    <a:lstStyle/>
                    <a:p>
                      <a:pPr algn="l" fontAlgn="b"/>
                      <a:r>
                        <a:rPr lang="ru-RU" sz="1600" u="none" strike="noStrike" dirty="0">
                          <a:solidFill>
                            <a:schemeClr val="bg1"/>
                          </a:solidFill>
                        </a:rPr>
                        <a:t>Пояс </a:t>
                      </a:r>
                      <a:r>
                        <a:rPr lang="ru-RU" sz="1600" u="none" strike="noStrike" dirty="0" err="1">
                          <a:solidFill>
                            <a:schemeClr val="bg1"/>
                          </a:solidFill>
                        </a:rPr>
                        <a:t>Койпера</a:t>
                      </a:r>
                      <a:endParaRPr lang="ru-RU" sz="1600" b="0" i="0" u="none" strike="noStrike" dirty="0">
                        <a:solidFill>
                          <a:schemeClr val="bg1"/>
                        </a:solidFill>
                        <a:latin typeface="Calibri"/>
                      </a:endParaRPr>
                    </a:p>
                  </a:txBody>
                  <a:tcPr marL="90000" marR="0" marT="0" marB="0" anchor="b"/>
                </a:tc>
                <a:tc>
                  <a:txBody>
                    <a:bodyPr/>
                    <a:lstStyle/>
                    <a:p>
                      <a:pPr algn="ctr" fontAlgn="b"/>
                      <a:r>
                        <a:rPr lang="ru-RU" sz="1600" u="none" strike="noStrike">
                          <a:solidFill>
                            <a:schemeClr val="bg1"/>
                          </a:solidFill>
                        </a:rPr>
                        <a:t>1</a:t>
                      </a:r>
                      <a:endParaRPr lang="ru-RU" sz="1600" b="0" i="0" u="none" strike="noStrike">
                        <a:solidFill>
                          <a:schemeClr val="bg1"/>
                        </a:solidFill>
                        <a:latin typeface="Calibri"/>
                      </a:endParaRPr>
                    </a:p>
                  </a:txBody>
                  <a:tcPr marL="0" marR="0" marT="0" marB="0" anchor="b"/>
                </a:tc>
                <a:tc>
                  <a:txBody>
                    <a:bodyPr/>
                    <a:lstStyle/>
                    <a:p>
                      <a:pPr algn="ctr" fontAlgn="b"/>
                      <a:r>
                        <a:rPr lang="ru-RU" sz="1600" u="none" strike="noStrike">
                          <a:solidFill>
                            <a:schemeClr val="bg1"/>
                          </a:solidFill>
                        </a:rPr>
                        <a:t> -</a:t>
                      </a:r>
                      <a:endParaRPr lang="ru-RU" sz="1600" b="0" i="0" u="none" strike="noStrike">
                        <a:solidFill>
                          <a:schemeClr val="bg1"/>
                        </a:solidFill>
                        <a:latin typeface="Calibri"/>
                      </a:endParaRPr>
                    </a:p>
                  </a:txBody>
                  <a:tcPr marL="0" marR="0" marT="0" marB="0" anchor="b"/>
                </a:tc>
                <a:tc>
                  <a:txBody>
                    <a:bodyPr/>
                    <a:lstStyle/>
                    <a:p>
                      <a:pPr algn="ctr" fontAlgn="b"/>
                      <a:r>
                        <a:rPr lang="ru-RU" sz="1600" u="none" strike="noStrike" dirty="0">
                          <a:solidFill>
                            <a:schemeClr val="bg1"/>
                          </a:solidFill>
                        </a:rPr>
                        <a:t> -</a:t>
                      </a:r>
                      <a:endParaRPr lang="ru-RU" sz="1600" b="0" i="0" u="none" strike="noStrike" dirty="0">
                        <a:solidFill>
                          <a:schemeClr val="bg1"/>
                        </a:solidFill>
                        <a:latin typeface="Calibri"/>
                      </a:endParaRPr>
                    </a:p>
                  </a:txBody>
                  <a:tcPr marL="0" marR="0" marT="0" marB="0" anchor="b"/>
                </a:tc>
                <a:tc>
                  <a:txBody>
                    <a:bodyPr/>
                    <a:lstStyle/>
                    <a:p>
                      <a:pPr algn="ctr" fontAlgn="b"/>
                      <a:r>
                        <a:rPr lang="ru-RU" sz="1600" u="none" strike="noStrike" dirty="0">
                          <a:solidFill>
                            <a:schemeClr val="bg1"/>
                          </a:solidFill>
                        </a:rPr>
                        <a:t> </a:t>
                      </a:r>
                      <a:endParaRPr lang="ru-RU" sz="1600" b="0" i="0" u="none" strike="noStrike" dirty="0">
                        <a:solidFill>
                          <a:schemeClr val="bg1"/>
                        </a:solidFill>
                        <a:latin typeface="Calibri"/>
                      </a:endParaRPr>
                    </a:p>
                  </a:txBody>
                  <a:tcPr marL="0" marR="0" marT="0" marB="0" anchor="b"/>
                </a:tc>
                <a:tc>
                  <a:txBody>
                    <a:bodyPr/>
                    <a:lstStyle/>
                    <a:p>
                      <a:pPr algn="ctr" fontAlgn="b"/>
                      <a:r>
                        <a:rPr lang="ru-RU" sz="1600" u="none" strike="noStrike" dirty="0">
                          <a:solidFill>
                            <a:schemeClr val="bg1"/>
                          </a:solidFill>
                        </a:rPr>
                        <a:t>0</a:t>
                      </a:r>
                      <a:endParaRPr lang="ru-RU" sz="1600" b="0" i="0" u="none" strike="noStrike" dirty="0">
                        <a:solidFill>
                          <a:schemeClr val="bg1"/>
                        </a:solidFill>
                        <a:latin typeface="Calibri"/>
                      </a:endParaRPr>
                    </a:p>
                  </a:txBody>
                  <a:tcPr marL="0" marR="0" marT="0" marB="0" anchor="b"/>
                </a:tc>
                <a:tc>
                  <a:txBody>
                    <a:bodyPr/>
                    <a:lstStyle/>
                    <a:p>
                      <a:pPr algn="ctr" fontAlgn="b"/>
                      <a:r>
                        <a:rPr lang="ru-RU" sz="1600" u="none" strike="noStrike">
                          <a:solidFill>
                            <a:schemeClr val="bg1"/>
                          </a:solidFill>
                        </a:rPr>
                        <a:t>1</a:t>
                      </a:r>
                      <a:endParaRPr lang="ru-RU" sz="1600" b="0" i="0" u="none" strike="noStrike">
                        <a:solidFill>
                          <a:schemeClr val="bg1"/>
                        </a:solidFill>
                        <a:latin typeface="Calibri"/>
                      </a:endParaRPr>
                    </a:p>
                  </a:txBody>
                  <a:tcPr marL="0" marR="0" marT="0" marB="0" anchor="b"/>
                </a:tc>
              </a:tr>
              <a:tr h="252000">
                <a:tc>
                  <a:txBody>
                    <a:bodyPr/>
                    <a:lstStyle/>
                    <a:p>
                      <a:pPr algn="l" fontAlgn="b"/>
                      <a:r>
                        <a:rPr lang="ru-RU" sz="1600" u="none" strike="noStrike" dirty="0">
                          <a:solidFill>
                            <a:schemeClr val="bg1"/>
                          </a:solidFill>
                        </a:rPr>
                        <a:t>Кометы</a:t>
                      </a:r>
                      <a:endParaRPr lang="ru-RU" sz="1600" b="0" i="0" u="none" strike="noStrike" dirty="0">
                        <a:solidFill>
                          <a:schemeClr val="bg1"/>
                        </a:solidFill>
                        <a:latin typeface="Calibri"/>
                      </a:endParaRPr>
                    </a:p>
                  </a:txBody>
                  <a:tcPr marL="90000" marR="0" marT="0" marB="0" anchor="b"/>
                </a:tc>
                <a:tc>
                  <a:txBody>
                    <a:bodyPr/>
                    <a:lstStyle/>
                    <a:p>
                      <a:pPr algn="ctr" fontAlgn="b"/>
                      <a:r>
                        <a:rPr lang="ru-RU" sz="1600" u="none" strike="noStrike">
                          <a:solidFill>
                            <a:schemeClr val="bg1"/>
                          </a:solidFill>
                        </a:rPr>
                        <a:t>8</a:t>
                      </a:r>
                      <a:endParaRPr lang="ru-RU" sz="1600" b="0" i="0" u="none" strike="noStrike">
                        <a:solidFill>
                          <a:schemeClr val="bg1"/>
                        </a:solidFill>
                        <a:latin typeface="Calibri"/>
                      </a:endParaRPr>
                    </a:p>
                  </a:txBody>
                  <a:tcPr marL="0" marR="0" marT="0" marB="0" anchor="b"/>
                </a:tc>
                <a:tc>
                  <a:txBody>
                    <a:bodyPr/>
                    <a:lstStyle/>
                    <a:p>
                      <a:pPr algn="ctr" fontAlgn="b"/>
                      <a:r>
                        <a:rPr lang="ru-RU" sz="1600" u="none" strike="noStrike">
                          <a:solidFill>
                            <a:schemeClr val="bg1"/>
                          </a:solidFill>
                        </a:rPr>
                        <a:t> -</a:t>
                      </a:r>
                      <a:endParaRPr lang="ru-RU" sz="1600" b="0" i="0" u="none" strike="noStrike">
                        <a:solidFill>
                          <a:schemeClr val="bg1"/>
                        </a:solidFill>
                        <a:latin typeface="Calibri"/>
                      </a:endParaRPr>
                    </a:p>
                  </a:txBody>
                  <a:tcPr marL="0" marR="0" marT="0" marB="0" anchor="b"/>
                </a:tc>
                <a:tc>
                  <a:txBody>
                    <a:bodyPr/>
                    <a:lstStyle/>
                    <a:p>
                      <a:pPr algn="ctr" fontAlgn="b"/>
                      <a:r>
                        <a:rPr lang="ru-RU" sz="1600" u="none" strike="noStrike">
                          <a:solidFill>
                            <a:schemeClr val="bg1"/>
                          </a:solidFill>
                        </a:rPr>
                        <a:t> -</a:t>
                      </a:r>
                      <a:endParaRPr lang="ru-RU" sz="1600" b="0" i="0" u="none" strike="noStrike">
                        <a:solidFill>
                          <a:schemeClr val="bg1"/>
                        </a:solidFill>
                        <a:latin typeface="Calibri"/>
                      </a:endParaRPr>
                    </a:p>
                  </a:txBody>
                  <a:tcPr marL="0" marR="0" marT="0" marB="0" anchor="b"/>
                </a:tc>
                <a:tc>
                  <a:txBody>
                    <a:bodyPr/>
                    <a:lstStyle/>
                    <a:p>
                      <a:pPr algn="ctr" fontAlgn="b"/>
                      <a:r>
                        <a:rPr lang="ru-RU" sz="1600" u="none" strike="noStrike">
                          <a:solidFill>
                            <a:schemeClr val="bg1"/>
                          </a:solidFill>
                        </a:rPr>
                        <a:t>1</a:t>
                      </a:r>
                      <a:endParaRPr lang="ru-RU" sz="1600" b="0" i="0" u="none" strike="noStrike">
                        <a:solidFill>
                          <a:schemeClr val="bg1"/>
                        </a:solidFill>
                        <a:latin typeface="Calibri"/>
                      </a:endParaRPr>
                    </a:p>
                  </a:txBody>
                  <a:tcPr marL="0" marR="0" marT="0" marB="0" anchor="b"/>
                </a:tc>
                <a:tc>
                  <a:txBody>
                    <a:bodyPr/>
                    <a:lstStyle/>
                    <a:p>
                      <a:pPr algn="ctr" fontAlgn="b"/>
                      <a:r>
                        <a:rPr lang="ru-RU" sz="1600" u="none" strike="noStrike" dirty="0">
                          <a:solidFill>
                            <a:schemeClr val="bg1"/>
                          </a:solidFill>
                        </a:rPr>
                        <a:t>6</a:t>
                      </a:r>
                      <a:endParaRPr lang="ru-RU" sz="1600" b="0" i="0" u="none" strike="noStrike" dirty="0">
                        <a:solidFill>
                          <a:schemeClr val="bg1"/>
                        </a:solidFill>
                        <a:latin typeface="Calibri"/>
                      </a:endParaRPr>
                    </a:p>
                  </a:txBody>
                  <a:tcPr marL="0" marR="0" marT="0" marB="0" anchor="b"/>
                </a:tc>
                <a:tc>
                  <a:txBody>
                    <a:bodyPr/>
                    <a:lstStyle/>
                    <a:p>
                      <a:pPr algn="ctr" fontAlgn="b"/>
                      <a:r>
                        <a:rPr lang="ru-RU" sz="1600" u="none" strike="noStrike" dirty="0">
                          <a:solidFill>
                            <a:schemeClr val="bg1"/>
                          </a:solidFill>
                        </a:rPr>
                        <a:t> -</a:t>
                      </a:r>
                      <a:endParaRPr lang="ru-RU" sz="1600" b="0" i="0" u="none" strike="noStrike" dirty="0">
                        <a:solidFill>
                          <a:schemeClr val="bg1"/>
                        </a:solidFill>
                        <a:latin typeface="Calibri"/>
                      </a:endParaRPr>
                    </a:p>
                  </a:txBody>
                  <a:tcPr marL="0" marR="0" marT="0" marB="0" anchor="b"/>
                </a:tc>
              </a:tr>
              <a:tr h="252000">
                <a:tc>
                  <a:txBody>
                    <a:bodyPr/>
                    <a:lstStyle/>
                    <a:p>
                      <a:pPr algn="l" fontAlgn="b"/>
                      <a:r>
                        <a:rPr lang="ru-RU" sz="1600" u="none" strike="noStrike" dirty="0">
                          <a:solidFill>
                            <a:schemeClr val="bg1"/>
                          </a:solidFill>
                        </a:rPr>
                        <a:t>Космос</a:t>
                      </a:r>
                      <a:endParaRPr lang="ru-RU" sz="1600" b="0" i="0" u="none" strike="noStrike" dirty="0">
                        <a:solidFill>
                          <a:schemeClr val="bg1"/>
                        </a:solidFill>
                        <a:latin typeface="Calibri"/>
                      </a:endParaRPr>
                    </a:p>
                  </a:txBody>
                  <a:tcPr marL="90000" marR="0" marT="0" marB="0" anchor="b"/>
                </a:tc>
                <a:tc>
                  <a:txBody>
                    <a:bodyPr/>
                    <a:lstStyle/>
                    <a:p>
                      <a:pPr algn="ctr" fontAlgn="b"/>
                      <a:r>
                        <a:rPr lang="ru-RU" sz="1600" u="none" strike="noStrike">
                          <a:solidFill>
                            <a:schemeClr val="bg1"/>
                          </a:solidFill>
                        </a:rPr>
                        <a:t>13</a:t>
                      </a:r>
                      <a:endParaRPr lang="ru-RU" sz="1600" b="0" i="0" u="none" strike="noStrike">
                        <a:solidFill>
                          <a:schemeClr val="bg1"/>
                        </a:solidFill>
                        <a:latin typeface="Calibri"/>
                      </a:endParaRPr>
                    </a:p>
                  </a:txBody>
                  <a:tcPr marL="0" marR="0" marT="0" marB="0" anchor="b"/>
                </a:tc>
                <a:tc>
                  <a:txBody>
                    <a:bodyPr/>
                    <a:lstStyle/>
                    <a:p>
                      <a:pPr algn="ctr" fontAlgn="b"/>
                      <a:r>
                        <a:rPr lang="ru-RU" sz="1600" u="none" strike="noStrike">
                          <a:solidFill>
                            <a:schemeClr val="bg1"/>
                          </a:solidFill>
                        </a:rPr>
                        <a:t>1</a:t>
                      </a:r>
                      <a:endParaRPr lang="ru-RU" sz="1600" b="0" i="0" u="none" strike="noStrike">
                        <a:solidFill>
                          <a:schemeClr val="bg1"/>
                        </a:solidFill>
                        <a:latin typeface="Calibri"/>
                      </a:endParaRPr>
                    </a:p>
                  </a:txBody>
                  <a:tcPr marL="0" marR="0" marT="0" marB="0" anchor="b"/>
                </a:tc>
                <a:tc>
                  <a:txBody>
                    <a:bodyPr/>
                    <a:lstStyle/>
                    <a:p>
                      <a:pPr algn="ctr" fontAlgn="b"/>
                      <a:r>
                        <a:rPr lang="ru-RU" sz="1600" u="none" strike="noStrike">
                          <a:solidFill>
                            <a:schemeClr val="bg1"/>
                          </a:solidFill>
                        </a:rPr>
                        <a:t> -</a:t>
                      </a:r>
                      <a:endParaRPr lang="ru-RU" sz="1600" b="0" i="0" u="none" strike="noStrike">
                        <a:solidFill>
                          <a:schemeClr val="bg1"/>
                        </a:solidFill>
                        <a:latin typeface="Calibri"/>
                      </a:endParaRPr>
                    </a:p>
                  </a:txBody>
                  <a:tcPr marL="0" marR="0" marT="0" marB="0" anchor="b"/>
                </a:tc>
                <a:tc>
                  <a:txBody>
                    <a:bodyPr/>
                    <a:lstStyle/>
                    <a:p>
                      <a:pPr algn="ctr" fontAlgn="b"/>
                      <a:r>
                        <a:rPr lang="ru-RU" sz="1600" u="none" strike="noStrike" dirty="0">
                          <a:solidFill>
                            <a:schemeClr val="bg1"/>
                          </a:solidFill>
                        </a:rPr>
                        <a:t> -</a:t>
                      </a:r>
                      <a:endParaRPr lang="ru-RU" sz="1600" b="0" i="0" u="none" strike="noStrike" dirty="0">
                        <a:solidFill>
                          <a:schemeClr val="bg1"/>
                        </a:solidFill>
                        <a:latin typeface="Calibri"/>
                      </a:endParaRPr>
                    </a:p>
                  </a:txBody>
                  <a:tcPr marL="0" marR="0" marT="0" marB="0" anchor="b"/>
                </a:tc>
                <a:tc>
                  <a:txBody>
                    <a:bodyPr/>
                    <a:lstStyle/>
                    <a:p>
                      <a:pPr algn="ctr" fontAlgn="b"/>
                      <a:r>
                        <a:rPr lang="ru-RU" sz="1600" u="none" strike="noStrike" dirty="0">
                          <a:solidFill>
                            <a:schemeClr val="bg1"/>
                          </a:solidFill>
                        </a:rPr>
                        <a:t>9</a:t>
                      </a:r>
                      <a:endParaRPr lang="ru-RU" sz="1600" b="0" i="0" u="none" strike="noStrike" dirty="0">
                        <a:solidFill>
                          <a:schemeClr val="bg1"/>
                        </a:solidFill>
                        <a:latin typeface="Calibri"/>
                      </a:endParaRPr>
                    </a:p>
                  </a:txBody>
                  <a:tcPr marL="0" marR="0" marT="0" marB="0" anchor="b"/>
                </a:tc>
                <a:tc>
                  <a:txBody>
                    <a:bodyPr/>
                    <a:lstStyle/>
                    <a:p>
                      <a:pPr algn="ctr" fontAlgn="b"/>
                      <a:r>
                        <a:rPr lang="ru-RU" sz="1600" u="none" strike="noStrike" dirty="0">
                          <a:solidFill>
                            <a:schemeClr val="bg1"/>
                          </a:solidFill>
                        </a:rPr>
                        <a:t>4</a:t>
                      </a:r>
                      <a:endParaRPr lang="ru-RU" sz="1600" b="0" i="0" u="none" strike="noStrike" dirty="0">
                        <a:solidFill>
                          <a:schemeClr val="bg1"/>
                        </a:solidFill>
                        <a:latin typeface="Calibri"/>
                      </a:endParaRPr>
                    </a:p>
                  </a:txBody>
                  <a:tcPr marL="0" marR="0" marT="0" marB="0" anchor="b"/>
                </a:tc>
              </a:tr>
              <a:tr h="252000">
                <a:tc>
                  <a:txBody>
                    <a:bodyPr/>
                    <a:lstStyle/>
                    <a:p>
                      <a:pPr algn="l" fontAlgn="b"/>
                      <a:r>
                        <a:rPr lang="ru-RU" sz="1600" u="none" strike="noStrike" dirty="0">
                          <a:solidFill>
                            <a:schemeClr val="bg1"/>
                          </a:solidFill>
                        </a:rPr>
                        <a:t>Телескопы</a:t>
                      </a:r>
                      <a:endParaRPr lang="ru-RU" sz="1600" b="0" i="0" u="none" strike="noStrike" dirty="0">
                        <a:solidFill>
                          <a:schemeClr val="bg1"/>
                        </a:solidFill>
                        <a:latin typeface="Calibri"/>
                      </a:endParaRPr>
                    </a:p>
                  </a:txBody>
                  <a:tcPr marL="90000" marR="0" marT="0" marB="0" anchor="b"/>
                </a:tc>
                <a:tc>
                  <a:txBody>
                    <a:bodyPr/>
                    <a:lstStyle/>
                    <a:p>
                      <a:pPr algn="ctr" fontAlgn="b"/>
                      <a:r>
                        <a:rPr lang="ru-RU" sz="1600" u="none" strike="noStrike">
                          <a:solidFill>
                            <a:schemeClr val="bg1"/>
                          </a:solidFill>
                        </a:rPr>
                        <a:t>10</a:t>
                      </a:r>
                      <a:endParaRPr lang="ru-RU" sz="1600" b="0" i="0" u="none" strike="noStrike">
                        <a:solidFill>
                          <a:schemeClr val="bg1"/>
                        </a:solidFill>
                        <a:latin typeface="Calibri"/>
                      </a:endParaRPr>
                    </a:p>
                  </a:txBody>
                  <a:tcPr marL="0" marR="0" marT="0" marB="0" anchor="b"/>
                </a:tc>
                <a:tc>
                  <a:txBody>
                    <a:bodyPr/>
                    <a:lstStyle/>
                    <a:p>
                      <a:pPr algn="ctr" fontAlgn="b"/>
                      <a:r>
                        <a:rPr lang="ru-RU" sz="1600" u="none" strike="noStrike">
                          <a:solidFill>
                            <a:schemeClr val="bg1"/>
                          </a:solidFill>
                        </a:rPr>
                        <a:t> -</a:t>
                      </a:r>
                      <a:endParaRPr lang="ru-RU" sz="1600" b="0" i="0" u="none" strike="noStrike">
                        <a:solidFill>
                          <a:schemeClr val="bg1"/>
                        </a:solidFill>
                        <a:latin typeface="Calibri"/>
                      </a:endParaRPr>
                    </a:p>
                  </a:txBody>
                  <a:tcPr marL="0" marR="0" marT="0" marB="0" anchor="b"/>
                </a:tc>
                <a:tc>
                  <a:txBody>
                    <a:bodyPr/>
                    <a:lstStyle/>
                    <a:p>
                      <a:pPr algn="ctr" fontAlgn="b"/>
                      <a:r>
                        <a:rPr lang="ru-RU" sz="1600" u="none" strike="noStrike">
                          <a:solidFill>
                            <a:schemeClr val="bg1"/>
                          </a:solidFill>
                        </a:rPr>
                        <a:t> -</a:t>
                      </a:r>
                      <a:endParaRPr lang="ru-RU" sz="1600" b="0" i="0" u="none" strike="noStrike">
                        <a:solidFill>
                          <a:schemeClr val="bg1"/>
                        </a:solidFill>
                        <a:latin typeface="Calibri"/>
                      </a:endParaRPr>
                    </a:p>
                  </a:txBody>
                  <a:tcPr marL="0" marR="0" marT="0" marB="0" anchor="b"/>
                </a:tc>
                <a:tc>
                  <a:txBody>
                    <a:bodyPr/>
                    <a:lstStyle/>
                    <a:p>
                      <a:pPr algn="ctr" fontAlgn="b"/>
                      <a:r>
                        <a:rPr lang="ru-RU" sz="1600" u="none" strike="noStrike" dirty="0">
                          <a:solidFill>
                            <a:schemeClr val="bg1"/>
                          </a:solidFill>
                        </a:rPr>
                        <a:t> -</a:t>
                      </a:r>
                      <a:endParaRPr lang="ru-RU" sz="1600" b="0" i="0" u="none" strike="noStrike" dirty="0">
                        <a:solidFill>
                          <a:schemeClr val="bg1"/>
                        </a:solidFill>
                        <a:latin typeface="Calibri"/>
                      </a:endParaRPr>
                    </a:p>
                  </a:txBody>
                  <a:tcPr marL="0" marR="0" marT="0" marB="0" anchor="b"/>
                </a:tc>
                <a:tc>
                  <a:txBody>
                    <a:bodyPr/>
                    <a:lstStyle/>
                    <a:p>
                      <a:pPr algn="ctr" fontAlgn="b"/>
                      <a:r>
                        <a:rPr lang="ru-RU" sz="1600" u="none" strike="noStrike">
                          <a:solidFill>
                            <a:schemeClr val="bg1"/>
                          </a:solidFill>
                        </a:rPr>
                        <a:t>4</a:t>
                      </a:r>
                      <a:endParaRPr lang="ru-RU" sz="1600" b="0" i="0" u="none" strike="noStrike">
                        <a:solidFill>
                          <a:schemeClr val="bg1"/>
                        </a:solidFill>
                        <a:latin typeface="Calibri"/>
                      </a:endParaRPr>
                    </a:p>
                  </a:txBody>
                  <a:tcPr marL="0" marR="0" marT="0" marB="0" anchor="b"/>
                </a:tc>
                <a:tc>
                  <a:txBody>
                    <a:bodyPr/>
                    <a:lstStyle/>
                    <a:p>
                      <a:pPr algn="ctr" fontAlgn="b"/>
                      <a:r>
                        <a:rPr lang="ru-RU" sz="1600" u="none" strike="noStrike" dirty="0">
                          <a:solidFill>
                            <a:schemeClr val="bg1"/>
                          </a:solidFill>
                        </a:rPr>
                        <a:t>6</a:t>
                      </a:r>
                      <a:endParaRPr lang="ru-RU" sz="1600" b="0" i="0" u="none" strike="noStrike" dirty="0">
                        <a:solidFill>
                          <a:schemeClr val="bg1"/>
                        </a:solidFill>
                        <a:latin typeface="Calibri"/>
                      </a:endParaRPr>
                    </a:p>
                  </a:txBody>
                  <a:tcPr marL="0" marR="0" marT="0" marB="0" anchor="b"/>
                </a:tc>
              </a:tr>
              <a:tr h="252000">
                <a:tc>
                  <a:txBody>
                    <a:bodyPr/>
                    <a:lstStyle/>
                    <a:p>
                      <a:pPr algn="l" fontAlgn="b"/>
                      <a:r>
                        <a:rPr lang="ru-RU" sz="1600" b="1" u="none" strike="noStrike" dirty="0">
                          <a:solidFill>
                            <a:schemeClr val="bg1"/>
                          </a:solidFill>
                        </a:rPr>
                        <a:t>АМС</a:t>
                      </a:r>
                      <a:endParaRPr lang="ru-RU" sz="1600" b="1" i="0" u="none" strike="noStrike" dirty="0">
                        <a:solidFill>
                          <a:schemeClr val="bg1"/>
                        </a:solidFill>
                        <a:latin typeface="Calibri"/>
                      </a:endParaRPr>
                    </a:p>
                  </a:txBody>
                  <a:tcPr marL="90000" marR="0" marT="0" marB="0" anchor="b"/>
                </a:tc>
                <a:tc>
                  <a:txBody>
                    <a:bodyPr/>
                    <a:lstStyle/>
                    <a:p>
                      <a:pPr algn="ctr" fontAlgn="b"/>
                      <a:r>
                        <a:rPr lang="ru-RU" sz="1600" b="1" u="none" strike="noStrike" dirty="0">
                          <a:solidFill>
                            <a:schemeClr val="bg1"/>
                          </a:solidFill>
                        </a:rPr>
                        <a:t>260</a:t>
                      </a:r>
                      <a:endParaRPr lang="ru-RU" sz="1600" b="1" i="0" u="none" strike="noStrike" dirty="0">
                        <a:solidFill>
                          <a:schemeClr val="bg1"/>
                        </a:solidFill>
                        <a:latin typeface="Calibri"/>
                      </a:endParaRPr>
                    </a:p>
                  </a:txBody>
                  <a:tcPr marL="0" marR="0" marT="0" marB="0" anchor="b"/>
                </a:tc>
                <a:tc>
                  <a:txBody>
                    <a:bodyPr/>
                    <a:lstStyle/>
                    <a:p>
                      <a:pPr algn="ctr" fontAlgn="b"/>
                      <a:r>
                        <a:rPr lang="ru-RU" sz="1600" b="1" u="none" strike="noStrike" dirty="0">
                          <a:solidFill>
                            <a:schemeClr val="bg1"/>
                          </a:solidFill>
                        </a:rPr>
                        <a:t>30</a:t>
                      </a:r>
                      <a:endParaRPr lang="ru-RU" sz="1600" b="1" i="0" u="none" strike="noStrike" dirty="0">
                        <a:solidFill>
                          <a:schemeClr val="bg1"/>
                        </a:solidFill>
                        <a:latin typeface="Calibri"/>
                      </a:endParaRPr>
                    </a:p>
                  </a:txBody>
                  <a:tcPr marL="0" marR="0" marT="0" marB="0" anchor="b"/>
                </a:tc>
                <a:tc>
                  <a:txBody>
                    <a:bodyPr/>
                    <a:lstStyle/>
                    <a:p>
                      <a:pPr algn="ctr" fontAlgn="b"/>
                      <a:r>
                        <a:rPr lang="ru-RU" sz="1600" b="1" u="none" strike="noStrike" dirty="0">
                          <a:solidFill>
                            <a:schemeClr val="bg1"/>
                          </a:solidFill>
                        </a:rPr>
                        <a:t>27</a:t>
                      </a:r>
                      <a:endParaRPr lang="ru-RU" sz="1600" b="1" i="0" u="none" strike="noStrike" dirty="0">
                        <a:solidFill>
                          <a:schemeClr val="bg1"/>
                        </a:solidFill>
                        <a:latin typeface="Calibri"/>
                      </a:endParaRPr>
                    </a:p>
                  </a:txBody>
                  <a:tcPr marL="0" marR="0" marT="0" marB="0" anchor="b"/>
                </a:tc>
                <a:tc>
                  <a:txBody>
                    <a:bodyPr/>
                    <a:lstStyle/>
                    <a:p>
                      <a:pPr algn="ctr" fontAlgn="b"/>
                      <a:r>
                        <a:rPr lang="ru-RU" sz="1600" b="1" u="none" strike="noStrike" dirty="0">
                          <a:solidFill>
                            <a:schemeClr val="bg1"/>
                          </a:solidFill>
                        </a:rPr>
                        <a:t>38</a:t>
                      </a:r>
                      <a:endParaRPr lang="ru-RU" sz="1600" b="1" i="0" u="none" strike="noStrike" dirty="0">
                        <a:solidFill>
                          <a:schemeClr val="bg1"/>
                        </a:solidFill>
                        <a:latin typeface="Calibri"/>
                      </a:endParaRPr>
                    </a:p>
                  </a:txBody>
                  <a:tcPr marL="0" marR="0" marT="0" marB="0" anchor="b"/>
                </a:tc>
                <a:tc>
                  <a:txBody>
                    <a:bodyPr/>
                    <a:lstStyle/>
                    <a:p>
                      <a:pPr algn="ctr" fontAlgn="b"/>
                      <a:r>
                        <a:rPr lang="ru-RU" sz="1600" b="1" u="none" strike="noStrike" dirty="0">
                          <a:solidFill>
                            <a:schemeClr val="bg1"/>
                          </a:solidFill>
                        </a:rPr>
                        <a:t>124</a:t>
                      </a:r>
                      <a:endParaRPr lang="ru-RU" sz="1600" b="1" i="0" u="none" strike="noStrike" dirty="0">
                        <a:solidFill>
                          <a:schemeClr val="bg1"/>
                        </a:solidFill>
                        <a:latin typeface="Calibri"/>
                      </a:endParaRPr>
                    </a:p>
                  </a:txBody>
                  <a:tcPr marL="0" marR="0" marT="0" marB="0" anchor="b"/>
                </a:tc>
                <a:tc>
                  <a:txBody>
                    <a:bodyPr/>
                    <a:lstStyle/>
                    <a:p>
                      <a:pPr algn="ctr" fontAlgn="b"/>
                      <a:r>
                        <a:rPr lang="ru-RU" sz="1600" b="1" u="none" strike="noStrike" dirty="0">
                          <a:solidFill>
                            <a:schemeClr val="bg1"/>
                          </a:solidFill>
                        </a:rPr>
                        <a:t>41</a:t>
                      </a:r>
                      <a:endParaRPr lang="ru-RU" sz="1600" b="1" i="0" u="none" strike="noStrike" dirty="0">
                        <a:solidFill>
                          <a:schemeClr val="bg1"/>
                        </a:solidFill>
                        <a:latin typeface="Calibri"/>
                      </a:endParaRPr>
                    </a:p>
                  </a:txBody>
                  <a:tcPr marL="0" marR="0" marT="0" marB="0" anchor="b"/>
                </a:tc>
              </a:tr>
            </a:tbl>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epizodyspace.ru/01/2u/solnthe/ams/p-3/p3a.jpg"/>
          <p:cNvPicPr>
            <a:picLocks noChangeAspect="1" noChangeArrowheads="1"/>
          </p:cNvPicPr>
          <p:nvPr/>
        </p:nvPicPr>
        <p:blipFill>
          <a:blip r:embed="rId3" cstate="print"/>
          <a:srcRect/>
          <a:stretch>
            <a:fillRect/>
          </a:stretch>
        </p:blipFill>
        <p:spPr bwMode="auto">
          <a:xfrm>
            <a:off x="785786" y="714356"/>
            <a:ext cx="2571768" cy="2048842"/>
          </a:xfrm>
          <a:prstGeom prst="rect">
            <a:avLst/>
          </a:prstGeom>
          <a:noFill/>
        </p:spPr>
      </p:pic>
      <p:sp>
        <p:nvSpPr>
          <p:cNvPr id="5" name="Прямоугольник 4"/>
          <p:cNvSpPr/>
          <p:nvPr/>
        </p:nvSpPr>
        <p:spPr>
          <a:xfrm>
            <a:off x="1285852" y="2857496"/>
            <a:ext cx="1643074" cy="646331"/>
          </a:xfrm>
          <a:prstGeom prst="rect">
            <a:avLst/>
          </a:prstGeom>
        </p:spPr>
        <p:txBody>
          <a:bodyPr wrap="square">
            <a:spAutoFit/>
          </a:bodyPr>
          <a:lstStyle/>
          <a:p>
            <a:r>
              <a:rPr lang="ru-RU" b="1" i="1" dirty="0" smtClean="0"/>
              <a:t>Пионер III</a:t>
            </a:r>
          </a:p>
          <a:p>
            <a:r>
              <a:rPr lang="ru-RU" b="1" i="1" dirty="0" smtClean="0"/>
              <a:t>1958, 6 кг</a:t>
            </a:r>
            <a:endParaRPr lang="ru-RU" dirty="0"/>
          </a:p>
        </p:txBody>
      </p:sp>
      <p:sp>
        <p:nvSpPr>
          <p:cNvPr id="7" name="Прямоугольник 6"/>
          <p:cNvSpPr/>
          <p:nvPr/>
        </p:nvSpPr>
        <p:spPr>
          <a:xfrm>
            <a:off x="5929322" y="3429000"/>
            <a:ext cx="2786082" cy="646331"/>
          </a:xfrm>
          <a:prstGeom prst="rect">
            <a:avLst/>
          </a:prstGeom>
        </p:spPr>
        <p:txBody>
          <a:bodyPr wrap="square">
            <a:spAutoFit/>
          </a:bodyPr>
          <a:lstStyle/>
          <a:p>
            <a:pPr algn="ctr"/>
            <a:r>
              <a:rPr lang="ru-RU" b="1" i="1" dirty="0" smtClean="0"/>
              <a:t>Вояджер-1,</a:t>
            </a:r>
          </a:p>
          <a:p>
            <a:pPr algn="ctr"/>
            <a:r>
              <a:rPr lang="ru-RU" b="1" i="1" dirty="0" smtClean="0"/>
              <a:t>721,9  кг, 151 </a:t>
            </a:r>
            <a:r>
              <a:rPr lang="ru-RU" b="1" i="1" dirty="0" err="1" smtClean="0"/>
              <a:t>а.е</a:t>
            </a:r>
            <a:r>
              <a:rPr lang="ru-RU" b="1" i="1" dirty="0" smtClean="0"/>
              <a:t>.</a:t>
            </a:r>
            <a:endParaRPr lang="ru-RU" dirty="0"/>
          </a:p>
        </p:txBody>
      </p:sp>
      <p:pic>
        <p:nvPicPr>
          <p:cNvPr id="9" name="Рисунок 8" descr="pgrants_logo_gp.png"/>
          <p:cNvPicPr>
            <a:picLocks noChangeAspect="1"/>
          </p:cNvPicPr>
          <p:nvPr/>
        </p:nvPicPr>
        <p:blipFill>
          <a:blip r:embed="rId4"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5" cstate="print"/>
          <a:srcRect/>
          <a:stretch>
            <a:fillRect/>
          </a:stretch>
        </p:blipFill>
        <p:spPr bwMode="auto">
          <a:xfrm>
            <a:off x="6286512" y="6138000"/>
            <a:ext cx="1263273" cy="720000"/>
          </a:xfrm>
          <a:prstGeom prst="rect">
            <a:avLst/>
          </a:prstGeom>
          <a:noFill/>
        </p:spPr>
      </p:pic>
      <p:pic>
        <p:nvPicPr>
          <p:cNvPr id="2050" name="Picture 2" descr="https://upload.wikimedia.org/wikipedia/commons/8/8d/Mars96_Assembly.jpg"/>
          <p:cNvPicPr>
            <a:picLocks noChangeAspect="1" noChangeArrowheads="1"/>
          </p:cNvPicPr>
          <p:nvPr/>
        </p:nvPicPr>
        <p:blipFill>
          <a:blip r:embed="rId6" cstate="print"/>
          <a:srcRect/>
          <a:stretch>
            <a:fillRect/>
          </a:stretch>
        </p:blipFill>
        <p:spPr bwMode="auto">
          <a:xfrm>
            <a:off x="3000364" y="3071810"/>
            <a:ext cx="2428892" cy="3403301"/>
          </a:xfrm>
          <a:prstGeom prst="rect">
            <a:avLst/>
          </a:prstGeom>
          <a:noFill/>
        </p:spPr>
      </p:pic>
      <p:sp>
        <p:nvSpPr>
          <p:cNvPr id="10" name="Прямоугольник 9"/>
          <p:cNvSpPr/>
          <p:nvPr/>
        </p:nvSpPr>
        <p:spPr>
          <a:xfrm>
            <a:off x="5572132" y="5072074"/>
            <a:ext cx="2428892" cy="646331"/>
          </a:xfrm>
          <a:prstGeom prst="rect">
            <a:avLst/>
          </a:prstGeom>
        </p:spPr>
        <p:txBody>
          <a:bodyPr wrap="square">
            <a:spAutoFit/>
          </a:bodyPr>
          <a:lstStyle/>
          <a:p>
            <a:r>
              <a:rPr lang="ru-RU" b="1" i="1" dirty="0" smtClean="0"/>
              <a:t>Марс-96,</a:t>
            </a:r>
          </a:p>
          <a:p>
            <a:r>
              <a:rPr lang="ru-RU" b="1" i="1" dirty="0" smtClean="0"/>
              <a:t>1996, </a:t>
            </a:r>
            <a:r>
              <a:rPr lang="ru-RU" dirty="0" smtClean="0"/>
              <a:t>6795,0  кг</a:t>
            </a:r>
            <a:endParaRPr lang="ru-RU" dirty="0"/>
          </a:p>
        </p:txBody>
      </p:sp>
      <p:graphicFrame>
        <p:nvGraphicFramePr>
          <p:cNvPr id="11" name="Таблица 10"/>
          <p:cNvGraphicFramePr>
            <a:graphicFrameLocks noGrp="1"/>
          </p:cNvGraphicFramePr>
          <p:nvPr/>
        </p:nvGraphicFramePr>
        <p:xfrm>
          <a:off x="3500430" y="285728"/>
          <a:ext cx="2143140" cy="312420"/>
        </p:xfrm>
        <a:graphic>
          <a:graphicData uri="http://schemas.openxmlformats.org/drawingml/2006/table">
            <a:tbl>
              <a:tblPr/>
              <a:tblGrid>
                <a:gridCol w="2143140"/>
              </a:tblGrid>
              <a:tr h="182880">
                <a:tc>
                  <a:txBody>
                    <a:bodyPr/>
                    <a:lstStyle/>
                    <a:p>
                      <a:pPr algn="l" fontAlgn="b"/>
                      <a:r>
                        <a:rPr lang="ru-RU" sz="2000" b="1" i="0" u="none" strike="noStrike" dirty="0" smtClean="0">
                          <a:solidFill>
                            <a:schemeClr val="tx1"/>
                          </a:solidFill>
                          <a:latin typeface="Calibri"/>
                        </a:rPr>
                        <a:t>Рекордсмены</a:t>
                      </a:r>
                    </a:p>
                  </a:txBody>
                  <a:tcPr marL="7620" marR="7620" marT="7620" marB="0" anchor="b">
                    <a:lnL>
                      <a:noFill/>
                    </a:lnL>
                    <a:lnR>
                      <a:noFill/>
                    </a:lnR>
                    <a:lnT>
                      <a:noFill/>
                    </a:lnT>
                    <a:lnB>
                      <a:noFill/>
                    </a:lnB>
                  </a:tcPr>
                </a:tc>
              </a:tr>
            </a:tbl>
          </a:graphicData>
        </a:graphic>
      </p:graphicFrame>
      <p:pic>
        <p:nvPicPr>
          <p:cNvPr id="106498" name="Picture 2" descr="https://beyondnerva.files.wordpress.com/2019/06/stowed-config-nasa.jpg"/>
          <p:cNvPicPr>
            <a:picLocks noChangeAspect="1" noChangeArrowheads="1"/>
          </p:cNvPicPr>
          <p:nvPr/>
        </p:nvPicPr>
        <p:blipFill>
          <a:blip r:embed="rId7" cstate="print"/>
          <a:srcRect/>
          <a:stretch>
            <a:fillRect/>
          </a:stretch>
        </p:blipFill>
        <p:spPr bwMode="auto">
          <a:xfrm>
            <a:off x="5929322" y="500042"/>
            <a:ext cx="2836361" cy="2773962"/>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sp>
        <p:nvSpPr>
          <p:cNvPr id="6" name="Прямоугольник 5"/>
          <p:cNvSpPr/>
          <p:nvPr/>
        </p:nvSpPr>
        <p:spPr>
          <a:xfrm>
            <a:off x="857224" y="1357298"/>
            <a:ext cx="7858180" cy="1292662"/>
          </a:xfrm>
          <a:prstGeom prst="rect">
            <a:avLst/>
          </a:prstGeom>
        </p:spPr>
        <p:txBody>
          <a:bodyPr wrap="square">
            <a:spAutoFit/>
          </a:bodyPr>
          <a:lstStyle/>
          <a:p>
            <a:pPr marL="342900" lvl="0" indent="-342900" algn="ctr">
              <a:spcAft>
                <a:spcPts val="1200"/>
              </a:spcAft>
            </a:pPr>
            <a:r>
              <a:rPr lang="ru-RU" sz="4000" dirty="0" smtClean="0"/>
              <a:t>История. </a:t>
            </a:r>
          </a:p>
          <a:p>
            <a:pPr marL="342900" lvl="0" indent="-342900" algn="ctr">
              <a:spcAft>
                <a:spcPts val="1200"/>
              </a:spcAft>
            </a:pPr>
            <a:r>
              <a:rPr lang="ru-RU" sz="2800" dirty="0" smtClean="0"/>
              <a:t>Наиболее значимые результаты.</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pic>
        <p:nvPicPr>
          <p:cNvPr id="27650" name="Picture 2" descr="image"/>
          <p:cNvPicPr>
            <a:picLocks noChangeAspect="1" noChangeArrowheads="1"/>
          </p:cNvPicPr>
          <p:nvPr/>
        </p:nvPicPr>
        <p:blipFill>
          <a:blip r:embed="rId5" cstate="print"/>
          <a:srcRect/>
          <a:stretch>
            <a:fillRect/>
          </a:stretch>
        </p:blipFill>
        <p:spPr bwMode="auto">
          <a:xfrm>
            <a:off x="285720" y="857232"/>
            <a:ext cx="2857520" cy="2950968"/>
          </a:xfrm>
          <a:prstGeom prst="rect">
            <a:avLst/>
          </a:prstGeom>
          <a:noFill/>
        </p:spPr>
      </p:pic>
      <p:pic>
        <p:nvPicPr>
          <p:cNvPr id="27652" name="Picture 4" descr="image"/>
          <p:cNvPicPr>
            <a:picLocks noChangeAspect="1" noChangeArrowheads="1"/>
          </p:cNvPicPr>
          <p:nvPr/>
        </p:nvPicPr>
        <p:blipFill>
          <a:blip r:embed="rId6" cstate="print"/>
          <a:srcRect/>
          <a:stretch>
            <a:fillRect/>
          </a:stretch>
        </p:blipFill>
        <p:spPr bwMode="auto">
          <a:xfrm>
            <a:off x="3357554" y="857232"/>
            <a:ext cx="2428892" cy="2555908"/>
          </a:xfrm>
          <a:prstGeom prst="rect">
            <a:avLst/>
          </a:prstGeom>
          <a:noFill/>
        </p:spPr>
      </p:pic>
      <p:graphicFrame>
        <p:nvGraphicFramePr>
          <p:cNvPr id="6" name="Таблица 5"/>
          <p:cNvGraphicFramePr>
            <a:graphicFrameLocks noGrp="1"/>
          </p:cNvGraphicFramePr>
          <p:nvPr/>
        </p:nvGraphicFramePr>
        <p:xfrm>
          <a:off x="4214810" y="285728"/>
          <a:ext cx="714380" cy="312420"/>
        </p:xfrm>
        <a:graphic>
          <a:graphicData uri="http://schemas.openxmlformats.org/drawingml/2006/table">
            <a:tbl>
              <a:tblPr/>
              <a:tblGrid>
                <a:gridCol w="714380"/>
              </a:tblGrid>
              <a:tr h="182880">
                <a:tc>
                  <a:txBody>
                    <a:bodyPr/>
                    <a:lstStyle/>
                    <a:p>
                      <a:pPr algn="ctr" fontAlgn="b"/>
                      <a:r>
                        <a:rPr lang="ru-RU" sz="2000" b="1" i="0" u="none" strike="noStrike" dirty="0" smtClean="0">
                          <a:solidFill>
                            <a:schemeClr val="tx1"/>
                          </a:solidFill>
                          <a:latin typeface="Calibri"/>
                        </a:rPr>
                        <a:t>Луна</a:t>
                      </a:r>
                    </a:p>
                  </a:txBody>
                  <a:tcPr marL="7620" marR="7620" marT="7620" marB="0" anchor="b">
                    <a:lnL>
                      <a:noFill/>
                    </a:lnL>
                    <a:lnR>
                      <a:noFill/>
                    </a:lnR>
                    <a:lnT>
                      <a:noFill/>
                    </a:lnT>
                    <a:lnB>
                      <a:noFill/>
                    </a:lnB>
                  </a:tcPr>
                </a:tc>
              </a:tr>
            </a:tbl>
          </a:graphicData>
        </a:graphic>
      </p:graphicFrame>
      <p:pic>
        <p:nvPicPr>
          <p:cNvPr id="71682" name="Picture 2" descr="http://visualrian.ru/images/old_preview/66/62/666206_preview.jpg"/>
          <p:cNvPicPr>
            <a:picLocks noChangeAspect="1" noChangeArrowheads="1"/>
          </p:cNvPicPr>
          <p:nvPr/>
        </p:nvPicPr>
        <p:blipFill>
          <a:blip r:embed="rId7" cstate="print"/>
          <a:srcRect/>
          <a:stretch>
            <a:fillRect/>
          </a:stretch>
        </p:blipFill>
        <p:spPr bwMode="auto">
          <a:xfrm>
            <a:off x="6072198" y="785794"/>
            <a:ext cx="2786082" cy="3878537"/>
          </a:xfrm>
          <a:prstGeom prst="rect">
            <a:avLst/>
          </a:prstGeom>
          <a:noFill/>
        </p:spPr>
      </p:pic>
      <p:graphicFrame>
        <p:nvGraphicFramePr>
          <p:cNvPr id="8" name="Таблица 7"/>
          <p:cNvGraphicFramePr>
            <a:graphicFrameLocks noGrp="1"/>
          </p:cNvGraphicFramePr>
          <p:nvPr/>
        </p:nvGraphicFramePr>
        <p:xfrm>
          <a:off x="714348" y="4786322"/>
          <a:ext cx="3643338" cy="617220"/>
        </p:xfrm>
        <a:graphic>
          <a:graphicData uri="http://schemas.openxmlformats.org/drawingml/2006/table">
            <a:tbl>
              <a:tblPr/>
              <a:tblGrid>
                <a:gridCol w="3643338"/>
              </a:tblGrid>
              <a:tr h="182880">
                <a:tc>
                  <a:txBody>
                    <a:bodyPr/>
                    <a:lstStyle/>
                    <a:p>
                      <a:pPr algn="ctr" fontAlgn="b"/>
                      <a:r>
                        <a:rPr lang="ru-RU" sz="2000" b="1" i="0" u="none" strike="noStrike" dirty="0" smtClean="0">
                          <a:solidFill>
                            <a:schemeClr val="tx1"/>
                          </a:solidFill>
                          <a:latin typeface="Calibri"/>
                        </a:rPr>
                        <a:t>Луна – 3, </a:t>
                      </a:r>
                    </a:p>
                    <a:p>
                      <a:pPr algn="ctr" fontAlgn="b"/>
                      <a:r>
                        <a:rPr lang="ru-RU" sz="2000" b="1" i="0" u="none" strike="noStrike" dirty="0" smtClean="0">
                          <a:solidFill>
                            <a:schemeClr val="tx1"/>
                          </a:solidFill>
                          <a:latin typeface="Calibri"/>
                        </a:rPr>
                        <a:t>4 октября 1959 года </a:t>
                      </a:r>
                    </a:p>
                  </a:txBody>
                  <a:tcPr marL="7620" marR="7620" marT="7620" marB="0" anchor="b">
                    <a:lnL>
                      <a:noFill/>
                    </a:lnL>
                    <a:lnR>
                      <a:noFill/>
                    </a:lnR>
                    <a:lnT>
                      <a:noFill/>
                    </a:lnT>
                    <a:lnB>
                      <a:noFill/>
                    </a:lnB>
                  </a:tcPr>
                </a:tc>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6" name="Таблица 5"/>
          <p:cNvGraphicFramePr>
            <a:graphicFrameLocks noGrp="1"/>
          </p:cNvGraphicFramePr>
          <p:nvPr/>
        </p:nvGraphicFramePr>
        <p:xfrm>
          <a:off x="4214810" y="285728"/>
          <a:ext cx="714380" cy="312420"/>
        </p:xfrm>
        <a:graphic>
          <a:graphicData uri="http://schemas.openxmlformats.org/drawingml/2006/table">
            <a:tbl>
              <a:tblPr/>
              <a:tblGrid>
                <a:gridCol w="714380"/>
              </a:tblGrid>
              <a:tr h="182880">
                <a:tc>
                  <a:txBody>
                    <a:bodyPr/>
                    <a:lstStyle/>
                    <a:p>
                      <a:pPr algn="ctr" fontAlgn="b"/>
                      <a:r>
                        <a:rPr lang="ru-RU" sz="2000" b="1" i="0" u="none" strike="noStrike" dirty="0" smtClean="0">
                          <a:solidFill>
                            <a:schemeClr val="tx1"/>
                          </a:solidFill>
                          <a:latin typeface="Calibri"/>
                        </a:rPr>
                        <a:t>Луна</a:t>
                      </a:r>
                    </a:p>
                  </a:txBody>
                  <a:tcPr marL="7620" marR="7620" marT="7620" marB="0" anchor="b">
                    <a:lnL>
                      <a:noFill/>
                    </a:lnL>
                    <a:lnR>
                      <a:noFill/>
                    </a:lnR>
                    <a:lnT>
                      <a:noFill/>
                    </a:lnT>
                    <a:lnB>
                      <a:noFill/>
                    </a:lnB>
                  </a:tcPr>
                </a:tc>
              </a:tr>
            </a:tbl>
          </a:graphicData>
        </a:graphic>
      </p:graphicFrame>
      <p:graphicFrame>
        <p:nvGraphicFramePr>
          <p:cNvPr id="8" name="Таблица 7"/>
          <p:cNvGraphicFramePr>
            <a:graphicFrameLocks noGrp="1"/>
          </p:cNvGraphicFramePr>
          <p:nvPr/>
        </p:nvGraphicFramePr>
        <p:xfrm>
          <a:off x="642910" y="4143380"/>
          <a:ext cx="1857388" cy="617220"/>
        </p:xfrm>
        <a:graphic>
          <a:graphicData uri="http://schemas.openxmlformats.org/drawingml/2006/table">
            <a:tbl>
              <a:tblPr/>
              <a:tblGrid>
                <a:gridCol w="1857388"/>
              </a:tblGrid>
              <a:tr h="545782">
                <a:tc>
                  <a:txBody>
                    <a:bodyPr/>
                    <a:lstStyle/>
                    <a:p>
                      <a:pPr algn="ctr" fontAlgn="b"/>
                      <a:r>
                        <a:rPr lang="en-US" sz="2000" b="1" i="0" u="none" strike="noStrike" dirty="0" smtClean="0">
                          <a:solidFill>
                            <a:schemeClr val="tx1"/>
                          </a:solidFill>
                          <a:latin typeface="Calibri"/>
                        </a:rPr>
                        <a:t>Ranger 7</a:t>
                      </a:r>
                      <a:r>
                        <a:rPr lang="ru-RU" sz="2000" b="1" i="0" u="none" strike="noStrike" dirty="0" smtClean="0">
                          <a:solidFill>
                            <a:schemeClr val="tx1"/>
                          </a:solidFill>
                          <a:latin typeface="Calibri"/>
                        </a:rPr>
                        <a:t>, 8, 9</a:t>
                      </a:r>
                      <a:endParaRPr lang="en-US" sz="2000" b="1" i="0" u="none" strike="noStrike" dirty="0" smtClean="0">
                        <a:solidFill>
                          <a:schemeClr val="tx1"/>
                        </a:solidFill>
                        <a:latin typeface="Calibri"/>
                      </a:endParaRPr>
                    </a:p>
                    <a:p>
                      <a:pPr algn="ctr" fontAlgn="b"/>
                      <a:r>
                        <a:rPr lang="ru-RU" sz="2000" b="1" i="0" u="none" strike="noStrike" dirty="0" smtClean="0">
                          <a:solidFill>
                            <a:schemeClr val="tx1"/>
                          </a:solidFill>
                          <a:latin typeface="Calibri"/>
                        </a:rPr>
                        <a:t> 1964-1965 гг. </a:t>
                      </a:r>
                    </a:p>
                  </a:txBody>
                  <a:tcPr marL="7620" marR="7620" marT="7620" marB="0" anchor="b">
                    <a:lnL>
                      <a:noFill/>
                    </a:lnL>
                    <a:lnR>
                      <a:noFill/>
                    </a:lnR>
                    <a:lnT>
                      <a:noFill/>
                    </a:lnT>
                    <a:lnB>
                      <a:noFill/>
                    </a:lnB>
                  </a:tcPr>
                </a:tc>
              </a:tr>
            </a:tbl>
          </a:graphicData>
        </a:graphic>
      </p:graphicFrame>
      <p:pic>
        <p:nvPicPr>
          <p:cNvPr id="107522" name="Picture 2" descr="https://space.skyrocket.de/img_sat/ranger-6-7-8-9.jpg"/>
          <p:cNvPicPr>
            <a:picLocks noChangeAspect="1" noChangeArrowheads="1"/>
          </p:cNvPicPr>
          <p:nvPr/>
        </p:nvPicPr>
        <p:blipFill>
          <a:blip r:embed="rId5" cstate="print"/>
          <a:srcRect/>
          <a:stretch>
            <a:fillRect/>
          </a:stretch>
        </p:blipFill>
        <p:spPr bwMode="auto">
          <a:xfrm>
            <a:off x="357158" y="1000108"/>
            <a:ext cx="2378867" cy="2643186"/>
          </a:xfrm>
          <a:prstGeom prst="rect">
            <a:avLst/>
          </a:prstGeom>
          <a:noFill/>
        </p:spPr>
      </p:pic>
      <p:pic>
        <p:nvPicPr>
          <p:cNvPr id="107524" name="Picture 4" descr="https://space.skyrocket.de/img_sat/lunar-orbiter__1.jpg"/>
          <p:cNvPicPr>
            <a:picLocks noChangeAspect="1" noChangeArrowheads="1"/>
          </p:cNvPicPr>
          <p:nvPr/>
        </p:nvPicPr>
        <p:blipFill>
          <a:blip r:embed="rId6" cstate="print"/>
          <a:srcRect/>
          <a:stretch>
            <a:fillRect/>
          </a:stretch>
        </p:blipFill>
        <p:spPr bwMode="auto">
          <a:xfrm>
            <a:off x="6072198" y="2000240"/>
            <a:ext cx="2928958" cy="1566993"/>
          </a:xfrm>
          <a:prstGeom prst="rect">
            <a:avLst/>
          </a:prstGeom>
          <a:noFill/>
        </p:spPr>
      </p:pic>
      <p:graphicFrame>
        <p:nvGraphicFramePr>
          <p:cNvPr id="11" name="Таблица 10"/>
          <p:cNvGraphicFramePr>
            <a:graphicFrameLocks noGrp="1"/>
          </p:cNvGraphicFramePr>
          <p:nvPr/>
        </p:nvGraphicFramePr>
        <p:xfrm>
          <a:off x="6572264" y="4286256"/>
          <a:ext cx="1857388" cy="688658"/>
        </p:xfrm>
        <a:graphic>
          <a:graphicData uri="http://schemas.openxmlformats.org/drawingml/2006/table">
            <a:tbl>
              <a:tblPr/>
              <a:tblGrid>
                <a:gridCol w="1857388"/>
              </a:tblGrid>
              <a:tr h="688658">
                <a:tc>
                  <a:txBody>
                    <a:bodyPr/>
                    <a:lstStyle/>
                    <a:p>
                      <a:pPr algn="ctr" fontAlgn="b"/>
                      <a:r>
                        <a:rPr lang="en-US" sz="2000" b="1" i="0" u="none" strike="noStrike" dirty="0" smtClean="0">
                          <a:solidFill>
                            <a:schemeClr val="tx1"/>
                          </a:solidFill>
                          <a:latin typeface="Calibri"/>
                        </a:rPr>
                        <a:t>Lunar Orbiter 1</a:t>
                      </a:r>
                      <a:r>
                        <a:rPr lang="ru-RU" sz="2000" b="1" i="0" u="none" strike="noStrike" dirty="0" smtClean="0">
                          <a:solidFill>
                            <a:schemeClr val="tx1"/>
                          </a:solidFill>
                          <a:latin typeface="Calibri"/>
                        </a:rPr>
                        <a:t>-5 1966-1967 гг. </a:t>
                      </a:r>
                    </a:p>
                  </a:txBody>
                  <a:tcPr marL="7620" marR="7620" marT="7620" marB="0" anchor="b">
                    <a:lnL>
                      <a:noFill/>
                    </a:lnL>
                    <a:lnR>
                      <a:noFill/>
                    </a:lnR>
                    <a:lnT>
                      <a:noFill/>
                    </a:lnT>
                    <a:lnB>
                      <a:noFill/>
                    </a:lnB>
                  </a:tcPr>
                </a:tc>
              </a:tr>
            </a:tbl>
          </a:graphicData>
        </a:graphic>
      </p:graphicFrame>
      <p:pic>
        <p:nvPicPr>
          <p:cNvPr id="107526" name="Picture 6" descr="https://space.skyrocket.de/img_sat/surveyor-3__1.jpg"/>
          <p:cNvPicPr>
            <a:picLocks noChangeAspect="1" noChangeArrowheads="1"/>
          </p:cNvPicPr>
          <p:nvPr/>
        </p:nvPicPr>
        <p:blipFill>
          <a:blip r:embed="rId7" cstate="print"/>
          <a:srcRect/>
          <a:stretch>
            <a:fillRect/>
          </a:stretch>
        </p:blipFill>
        <p:spPr bwMode="auto">
          <a:xfrm>
            <a:off x="2857488" y="1571612"/>
            <a:ext cx="3143272" cy="2027411"/>
          </a:xfrm>
          <a:prstGeom prst="rect">
            <a:avLst/>
          </a:prstGeom>
          <a:noFill/>
        </p:spPr>
      </p:pic>
      <p:graphicFrame>
        <p:nvGraphicFramePr>
          <p:cNvPr id="13" name="Таблица 12"/>
          <p:cNvGraphicFramePr>
            <a:graphicFrameLocks noGrp="1"/>
          </p:cNvGraphicFramePr>
          <p:nvPr/>
        </p:nvGraphicFramePr>
        <p:xfrm>
          <a:off x="3357554" y="4214818"/>
          <a:ext cx="1857388" cy="922020"/>
        </p:xfrm>
        <a:graphic>
          <a:graphicData uri="http://schemas.openxmlformats.org/drawingml/2006/table">
            <a:tbl>
              <a:tblPr/>
              <a:tblGrid>
                <a:gridCol w="1857388"/>
              </a:tblGrid>
              <a:tr h="545782">
                <a:tc>
                  <a:txBody>
                    <a:bodyPr/>
                    <a:lstStyle/>
                    <a:p>
                      <a:pPr algn="ctr" fontAlgn="b"/>
                      <a:r>
                        <a:rPr lang="en-US" sz="2000" b="1" i="0" u="none" strike="noStrike" dirty="0" smtClean="0">
                          <a:solidFill>
                            <a:schemeClr val="tx1"/>
                          </a:solidFill>
                          <a:latin typeface="Calibri"/>
                        </a:rPr>
                        <a:t>Surveyor</a:t>
                      </a:r>
                      <a:r>
                        <a:rPr lang="ru-RU" sz="2000" b="1" i="0" u="none" strike="noStrike" dirty="0" smtClean="0">
                          <a:solidFill>
                            <a:schemeClr val="tx1"/>
                          </a:solidFill>
                          <a:latin typeface="Calibri"/>
                        </a:rPr>
                        <a:t> </a:t>
                      </a:r>
                      <a:r>
                        <a:rPr lang="en-US" sz="2000" b="1" i="0" u="none" strike="noStrike" dirty="0" smtClean="0">
                          <a:solidFill>
                            <a:schemeClr val="tx1"/>
                          </a:solidFill>
                          <a:latin typeface="Calibri"/>
                        </a:rPr>
                        <a:t>1</a:t>
                      </a:r>
                      <a:r>
                        <a:rPr lang="ru-RU" sz="2000" b="1" i="0" u="none" strike="noStrike" dirty="0" smtClean="0">
                          <a:solidFill>
                            <a:schemeClr val="tx1"/>
                          </a:solidFill>
                          <a:latin typeface="Calibri"/>
                        </a:rPr>
                        <a:t>-7 1966-1967 гг.</a:t>
                      </a:r>
                    </a:p>
                    <a:p>
                      <a:pPr algn="ctr" fontAlgn="b"/>
                      <a:r>
                        <a:rPr lang="en-US" sz="2000" b="1" i="0" u="none" strike="noStrike" dirty="0" smtClean="0">
                          <a:solidFill>
                            <a:schemeClr val="tx1"/>
                          </a:solidFill>
                          <a:latin typeface="Calibri"/>
                        </a:rPr>
                        <a:t>#2,4 - </a:t>
                      </a:r>
                      <a:r>
                        <a:rPr lang="ru-RU" sz="2000" b="1" i="0" u="none" strike="noStrike" dirty="0" smtClean="0">
                          <a:solidFill>
                            <a:schemeClr val="tx1"/>
                          </a:solidFill>
                          <a:latin typeface="Calibri"/>
                        </a:rPr>
                        <a:t>авария </a:t>
                      </a:r>
                    </a:p>
                  </a:txBody>
                  <a:tcPr marL="7620" marR="7620" marT="7620" marB="0" anchor="b">
                    <a:lnL>
                      <a:noFill/>
                    </a:lnL>
                    <a:lnR>
                      <a:noFill/>
                    </a:lnR>
                    <a:lnT>
                      <a:noFill/>
                    </a:lnT>
                    <a:lnB>
                      <a:noFill/>
                    </a:lnB>
                  </a:tcPr>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6" name="Таблица 5"/>
          <p:cNvGraphicFramePr>
            <a:graphicFrameLocks noGrp="1"/>
          </p:cNvGraphicFramePr>
          <p:nvPr/>
        </p:nvGraphicFramePr>
        <p:xfrm>
          <a:off x="4214810" y="285728"/>
          <a:ext cx="714380" cy="312420"/>
        </p:xfrm>
        <a:graphic>
          <a:graphicData uri="http://schemas.openxmlformats.org/drawingml/2006/table">
            <a:tbl>
              <a:tblPr/>
              <a:tblGrid>
                <a:gridCol w="714380"/>
              </a:tblGrid>
              <a:tr h="182880">
                <a:tc>
                  <a:txBody>
                    <a:bodyPr/>
                    <a:lstStyle/>
                    <a:p>
                      <a:pPr algn="ctr" fontAlgn="b"/>
                      <a:r>
                        <a:rPr lang="ru-RU" sz="2000" b="1" i="0" u="none" strike="noStrike" dirty="0" smtClean="0">
                          <a:solidFill>
                            <a:schemeClr val="tx1"/>
                          </a:solidFill>
                          <a:latin typeface="Calibri"/>
                        </a:rPr>
                        <a:t>Луна</a:t>
                      </a:r>
                    </a:p>
                  </a:txBody>
                  <a:tcPr marL="7620" marR="7620" marT="7620" marB="0" anchor="b">
                    <a:lnL>
                      <a:noFill/>
                    </a:lnL>
                    <a:lnR>
                      <a:noFill/>
                    </a:lnR>
                    <a:lnT>
                      <a:noFill/>
                    </a:lnT>
                    <a:lnB>
                      <a:noFill/>
                    </a:lnB>
                  </a:tcPr>
                </a:tc>
              </a:tr>
            </a:tbl>
          </a:graphicData>
        </a:graphic>
      </p:graphicFrame>
      <p:graphicFrame>
        <p:nvGraphicFramePr>
          <p:cNvPr id="8" name="Таблица 7"/>
          <p:cNvGraphicFramePr>
            <a:graphicFrameLocks noGrp="1"/>
          </p:cNvGraphicFramePr>
          <p:nvPr/>
        </p:nvGraphicFramePr>
        <p:xfrm>
          <a:off x="714348" y="4286256"/>
          <a:ext cx="1857388" cy="617220"/>
        </p:xfrm>
        <a:graphic>
          <a:graphicData uri="http://schemas.openxmlformats.org/drawingml/2006/table">
            <a:tbl>
              <a:tblPr/>
              <a:tblGrid>
                <a:gridCol w="1857388"/>
              </a:tblGrid>
              <a:tr h="545782">
                <a:tc>
                  <a:txBody>
                    <a:bodyPr/>
                    <a:lstStyle/>
                    <a:p>
                      <a:pPr algn="ctr" fontAlgn="b"/>
                      <a:r>
                        <a:rPr lang="ru-RU" sz="2000" b="1" i="0" u="none" strike="noStrike" dirty="0" smtClean="0">
                          <a:solidFill>
                            <a:schemeClr val="tx1"/>
                          </a:solidFill>
                          <a:latin typeface="Calibri"/>
                        </a:rPr>
                        <a:t>Луна – 9</a:t>
                      </a:r>
                      <a:endParaRPr lang="en-US" sz="2000" b="1" i="0" u="none" strike="noStrike" dirty="0" smtClean="0">
                        <a:solidFill>
                          <a:schemeClr val="tx1"/>
                        </a:solidFill>
                        <a:latin typeface="Calibri"/>
                      </a:endParaRPr>
                    </a:p>
                    <a:p>
                      <a:pPr algn="ctr" fontAlgn="b"/>
                      <a:r>
                        <a:rPr lang="ru-RU" sz="2000" b="1" i="0" u="none" strike="noStrike" dirty="0" smtClean="0">
                          <a:solidFill>
                            <a:schemeClr val="tx1"/>
                          </a:solidFill>
                          <a:latin typeface="Calibri"/>
                        </a:rPr>
                        <a:t>1966 г. </a:t>
                      </a:r>
                    </a:p>
                  </a:txBody>
                  <a:tcPr marL="7620" marR="7620" marT="7620" marB="0" anchor="b">
                    <a:lnL>
                      <a:noFill/>
                    </a:lnL>
                    <a:lnR>
                      <a:noFill/>
                    </a:lnR>
                    <a:lnT>
                      <a:noFill/>
                    </a:lnT>
                    <a:lnB>
                      <a:noFill/>
                    </a:lnB>
                  </a:tcPr>
                </a:tc>
              </a:tr>
            </a:tbl>
          </a:graphicData>
        </a:graphic>
      </p:graphicFrame>
      <p:graphicFrame>
        <p:nvGraphicFramePr>
          <p:cNvPr id="11" name="Таблица 10"/>
          <p:cNvGraphicFramePr>
            <a:graphicFrameLocks noGrp="1"/>
          </p:cNvGraphicFramePr>
          <p:nvPr/>
        </p:nvGraphicFramePr>
        <p:xfrm>
          <a:off x="6643702" y="4357694"/>
          <a:ext cx="1785950" cy="617220"/>
        </p:xfrm>
        <a:graphic>
          <a:graphicData uri="http://schemas.openxmlformats.org/drawingml/2006/table">
            <a:tbl>
              <a:tblPr/>
              <a:tblGrid>
                <a:gridCol w="1785950"/>
              </a:tblGrid>
              <a:tr h="331468">
                <a:tc>
                  <a:txBody>
                    <a:bodyPr/>
                    <a:lstStyle/>
                    <a:p>
                      <a:pPr algn="ctr" fontAlgn="b"/>
                      <a:r>
                        <a:rPr lang="ru-RU" sz="2000" b="1" i="0" u="none" strike="noStrike" dirty="0" smtClean="0">
                          <a:solidFill>
                            <a:schemeClr val="tx1"/>
                          </a:solidFill>
                          <a:latin typeface="Calibri"/>
                        </a:rPr>
                        <a:t>Луноход-1,</a:t>
                      </a:r>
                    </a:p>
                    <a:p>
                      <a:pPr algn="ctr" fontAlgn="b"/>
                      <a:r>
                        <a:rPr lang="ru-RU" sz="2000" b="1" i="0" u="none" strike="noStrike" dirty="0" smtClean="0">
                          <a:solidFill>
                            <a:schemeClr val="tx1"/>
                          </a:solidFill>
                          <a:latin typeface="Calibri"/>
                        </a:rPr>
                        <a:t>1970</a:t>
                      </a:r>
                    </a:p>
                  </a:txBody>
                  <a:tcPr marL="7620" marR="7620" marT="7620" marB="0" anchor="b">
                    <a:lnL>
                      <a:noFill/>
                    </a:lnL>
                    <a:lnR>
                      <a:noFill/>
                    </a:lnR>
                    <a:lnT>
                      <a:noFill/>
                    </a:lnT>
                    <a:lnB>
                      <a:noFill/>
                    </a:lnB>
                  </a:tcPr>
                </a:tc>
              </a:tr>
            </a:tbl>
          </a:graphicData>
        </a:graphic>
      </p:graphicFrame>
      <p:graphicFrame>
        <p:nvGraphicFramePr>
          <p:cNvPr id="13" name="Таблица 12"/>
          <p:cNvGraphicFramePr>
            <a:graphicFrameLocks noGrp="1"/>
          </p:cNvGraphicFramePr>
          <p:nvPr/>
        </p:nvGraphicFramePr>
        <p:xfrm>
          <a:off x="3357554" y="4402464"/>
          <a:ext cx="1857388" cy="617220"/>
        </p:xfrm>
        <a:graphic>
          <a:graphicData uri="http://schemas.openxmlformats.org/drawingml/2006/table">
            <a:tbl>
              <a:tblPr/>
              <a:tblGrid>
                <a:gridCol w="1857388"/>
              </a:tblGrid>
              <a:tr h="285752">
                <a:tc>
                  <a:txBody>
                    <a:bodyPr/>
                    <a:lstStyle/>
                    <a:p>
                      <a:pPr algn="ctr" fontAlgn="b"/>
                      <a:r>
                        <a:rPr lang="ru-RU" sz="2000" b="1" i="0" u="none" strike="noStrike" dirty="0" smtClean="0">
                          <a:solidFill>
                            <a:schemeClr val="tx1"/>
                          </a:solidFill>
                          <a:latin typeface="Calibri"/>
                        </a:rPr>
                        <a:t>Луна-16, </a:t>
                      </a:r>
                    </a:p>
                    <a:p>
                      <a:pPr algn="ctr" fontAlgn="b"/>
                      <a:r>
                        <a:rPr lang="ru-RU" sz="2000" b="1" i="0" u="none" strike="noStrike" dirty="0" smtClean="0">
                          <a:solidFill>
                            <a:schemeClr val="tx1"/>
                          </a:solidFill>
                          <a:latin typeface="Calibri"/>
                        </a:rPr>
                        <a:t>1970</a:t>
                      </a:r>
                    </a:p>
                  </a:txBody>
                  <a:tcPr marL="7620" marR="7620" marT="7620" marB="0" anchor="b">
                    <a:lnL>
                      <a:noFill/>
                    </a:lnL>
                    <a:lnR>
                      <a:noFill/>
                    </a:lnR>
                    <a:lnT>
                      <a:noFill/>
                    </a:lnT>
                    <a:lnB>
                      <a:noFill/>
                    </a:lnB>
                  </a:tcPr>
                </a:tc>
              </a:tr>
            </a:tbl>
          </a:graphicData>
        </a:graphic>
      </p:graphicFrame>
      <p:pic>
        <p:nvPicPr>
          <p:cNvPr id="121858" name="Picture 2" descr="https://space.skyrocket.de/img_sat/luna_e8-5__18__1.jpg"/>
          <p:cNvPicPr>
            <a:picLocks noChangeAspect="1" noChangeArrowheads="1"/>
          </p:cNvPicPr>
          <p:nvPr/>
        </p:nvPicPr>
        <p:blipFill>
          <a:blip r:embed="rId5" cstate="print"/>
          <a:srcRect/>
          <a:stretch>
            <a:fillRect/>
          </a:stretch>
        </p:blipFill>
        <p:spPr bwMode="auto">
          <a:xfrm>
            <a:off x="2928926" y="1500174"/>
            <a:ext cx="2571768" cy="2624253"/>
          </a:xfrm>
          <a:prstGeom prst="rect">
            <a:avLst/>
          </a:prstGeom>
          <a:noFill/>
        </p:spPr>
      </p:pic>
      <p:pic>
        <p:nvPicPr>
          <p:cNvPr id="121862" name="Picture 6" descr="https://space.skyrocket.de/img_sat/luna_e6_cr__9__1.jpg"/>
          <p:cNvPicPr>
            <a:picLocks noChangeAspect="1" noChangeArrowheads="1"/>
          </p:cNvPicPr>
          <p:nvPr/>
        </p:nvPicPr>
        <p:blipFill>
          <a:blip r:embed="rId6" cstate="print"/>
          <a:srcRect/>
          <a:stretch>
            <a:fillRect/>
          </a:stretch>
        </p:blipFill>
        <p:spPr bwMode="auto">
          <a:xfrm>
            <a:off x="642910" y="1214422"/>
            <a:ext cx="1933575" cy="2857500"/>
          </a:xfrm>
          <a:prstGeom prst="rect">
            <a:avLst/>
          </a:prstGeom>
          <a:noFill/>
        </p:spPr>
      </p:pic>
      <p:pic>
        <p:nvPicPr>
          <p:cNvPr id="121864" name="Picture 8" descr="https://space.skyrocket.de/img_sat/luna-17__1.jpg"/>
          <p:cNvPicPr>
            <a:picLocks noChangeAspect="1" noChangeArrowheads="1"/>
          </p:cNvPicPr>
          <p:nvPr/>
        </p:nvPicPr>
        <p:blipFill>
          <a:blip r:embed="rId7" cstate="print"/>
          <a:srcRect/>
          <a:stretch>
            <a:fillRect/>
          </a:stretch>
        </p:blipFill>
        <p:spPr bwMode="auto">
          <a:xfrm>
            <a:off x="5929322" y="2643182"/>
            <a:ext cx="2786050" cy="1532328"/>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6" name="Таблица 5"/>
          <p:cNvGraphicFramePr>
            <a:graphicFrameLocks noGrp="1"/>
          </p:cNvGraphicFramePr>
          <p:nvPr/>
        </p:nvGraphicFramePr>
        <p:xfrm>
          <a:off x="4214810" y="285728"/>
          <a:ext cx="1071570" cy="312420"/>
        </p:xfrm>
        <a:graphic>
          <a:graphicData uri="http://schemas.openxmlformats.org/drawingml/2006/table">
            <a:tbl>
              <a:tblPr/>
              <a:tblGrid>
                <a:gridCol w="1071570"/>
              </a:tblGrid>
              <a:tr h="182880">
                <a:tc>
                  <a:txBody>
                    <a:bodyPr/>
                    <a:lstStyle/>
                    <a:p>
                      <a:pPr algn="ctr" fontAlgn="b"/>
                      <a:r>
                        <a:rPr lang="ru-RU" sz="2000" b="1" i="0" u="none" strike="noStrike" dirty="0" smtClean="0">
                          <a:solidFill>
                            <a:schemeClr val="tx1"/>
                          </a:solidFill>
                          <a:latin typeface="Calibri"/>
                        </a:rPr>
                        <a:t>Венера</a:t>
                      </a:r>
                    </a:p>
                  </a:txBody>
                  <a:tcPr marL="7620" marR="7620" marT="7620" marB="0" anchor="b">
                    <a:lnL>
                      <a:noFill/>
                    </a:lnL>
                    <a:lnR>
                      <a:noFill/>
                    </a:lnR>
                    <a:lnT>
                      <a:noFill/>
                    </a:lnT>
                    <a:lnB>
                      <a:noFill/>
                    </a:lnB>
                  </a:tcPr>
                </a:tc>
              </a:tr>
            </a:tbl>
          </a:graphicData>
        </a:graphic>
      </p:graphicFrame>
      <p:graphicFrame>
        <p:nvGraphicFramePr>
          <p:cNvPr id="8" name="Таблица 7"/>
          <p:cNvGraphicFramePr>
            <a:graphicFrameLocks noGrp="1"/>
          </p:cNvGraphicFramePr>
          <p:nvPr/>
        </p:nvGraphicFramePr>
        <p:xfrm>
          <a:off x="1214414" y="5572140"/>
          <a:ext cx="1857388" cy="617220"/>
        </p:xfrm>
        <a:graphic>
          <a:graphicData uri="http://schemas.openxmlformats.org/drawingml/2006/table">
            <a:tbl>
              <a:tblPr/>
              <a:tblGrid>
                <a:gridCol w="1857388"/>
              </a:tblGrid>
              <a:tr h="545782">
                <a:tc>
                  <a:txBody>
                    <a:bodyPr/>
                    <a:lstStyle/>
                    <a:p>
                      <a:pPr algn="ctr" fontAlgn="b"/>
                      <a:r>
                        <a:rPr lang="ru-RU" sz="2000" b="1" i="0" u="none" strike="noStrike" dirty="0" smtClean="0">
                          <a:solidFill>
                            <a:schemeClr val="tx1"/>
                          </a:solidFill>
                          <a:latin typeface="Calibri"/>
                        </a:rPr>
                        <a:t>Венера – 4</a:t>
                      </a:r>
                      <a:endParaRPr lang="en-US" sz="2000" b="1" i="0" u="none" strike="noStrike" dirty="0" smtClean="0">
                        <a:solidFill>
                          <a:schemeClr val="tx1"/>
                        </a:solidFill>
                        <a:latin typeface="Calibri"/>
                      </a:endParaRPr>
                    </a:p>
                    <a:p>
                      <a:pPr algn="ctr" fontAlgn="b"/>
                      <a:r>
                        <a:rPr lang="ru-RU" sz="2000" b="1" i="0" u="none" strike="noStrike" dirty="0" smtClean="0">
                          <a:solidFill>
                            <a:schemeClr val="tx1"/>
                          </a:solidFill>
                          <a:latin typeface="Calibri"/>
                        </a:rPr>
                        <a:t>1966 гг. </a:t>
                      </a:r>
                    </a:p>
                  </a:txBody>
                  <a:tcPr marL="7620" marR="7620" marT="7620" marB="0" anchor="b">
                    <a:lnL>
                      <a:noFill/>
                    </a:lnL>
                    <a:lnR>
                      <a:noFill/>
                    </a:lnR>
                    <a:lnT>
                      <a:noFill/>
                    </a:lnT>
                    <a:lnB>
                      <a:noFill/>
                    </a:lnB>
                  </a:tcPr>
                </a:tc>
              </a:tr>
            </a:tbl>
          </a:graphicData>
        </a:graphic>
      </p:graphicFrame>
      <p:graphicFrame>
        <p:nvGraphicFramePr>
          <p:cNvPr id="13" name="Таблица 12"/>
          <p:cNvGraphicFramePr>
            <a:graphicFrameLocks noGrp="1"/>
          </p:cNvGraphicFramePr>
          <p:nvPr/>
        </p:nvGraphicFramePr>
        <p:xfrm>
          <a:off x="6072198" y="4714884"/>
          <a:ext cx="1857388" cy="661990"/>
        </p:xfrm>
        <a:graphic>
          <a:graphicData uri="http://schemas.openxmlformats.org/drawingml/2006/table">
            <a:tbl>
              <a:tblPr/>
              <a:tblGrid>
                <a:gridCol w="1857388"/>
              </a:tblGrid>
              <a:tr h="661990">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2000" b="1" i="0" u="none" strike="noStrike" dirty="0" smtClean="0">
                          <a:solidFill>
                            <a:schemeClr val="tx1"/>
                          </a:solidFill>
                          <a:latin typeface="Calibri"/>
                        </a:rPr>
                        <a:t>Венера – 7, </a:t>
                      </a:r>
                    </a:p>
                    <a:p>
                      <a:pPr algn="ctr" fontAlgn="b"/>
                      <a:r>
                        <a:rPr lang="ru-RU" sz="2000" b="1" i="0" u="none" strike="noStrike" dirty="0" smtClean="0">
                          <a:solidFill>
                            <a:schemeClr val="tx1"/>
                          </a:solidFill>
                          <a:latin typeface="Calibri"/>
                        </a:rPr>
                        <a:t>1970</a:t>
                      </a:r>
                    </a:p>
                  </a:txBody>
                  <a:tcPr marL="7620" marR="7620" marT="7620" marB="0" anchor="b">
                    <a:lnL>
                      <a:noFill/>
                    </a:lnL>
                    <a:lnR>
                      <a:noFill/>
                    </a:lnR>
                    <a:lnT>
                      <a:noFill/>
                    </a:lnT>
                    <a:lnB>
                      <a:noFill/>
                    </a:lnB>
                  </a:tcPr>
                </a:tc>
              </a:tr>
            </a:tbl>
          </a:graphicData>
        </a:graphic>
      </p:graphicFrame>
      <p:pic>
        <p:nvPicPr>
          <p:cNvPr id="125954" name="Picture 2" descr="https://upload.wikimedia.org/wikipedia/commons/thumb/2/28/Venera-7.jpg/1024px-Venera-7.jpg"/>
          <p:cNvPicPr>
            <a:picLocks noChangeAspect="1" noChangeArrowheads="1"/>
          </p:cNvPicPr>
          <p:nvPr/>
        </p:nvPicPr>
        <p:blipFill>
          <a:blip r:embed="rId5" cstate="print"/>
          <a:srcRect/>
          <a:stretch>
            <a:fillRect/>
          </a:stretch>
        </p:blipFill>
        <p:spPr bwMode="auto">
          <a:xfrm>
            <a:off x="5572132" y="1643050"/>
            <a:ext cx="2797938" cy="2786082"/>
          </a:xfrm>
          <a:prstGeom prst="rect">
            <a:avLst/>
          </a:prstGeom>
          <a:noFill/>
        </p:spPr>
      </p:pic>
      <p:pic>
        <p:nvPicPr>
          <p:cNvPr id="125956" name="Picture 4" descr="https://pbs.twimg.com/media/D83JsjKWwAE4fbG.jpg:large"/>
          <p:cNvPicPr>
            <a:picLocks noChangeAspect="1" noChangeArrowheads="1"/>
          </p:cNvPicPr>
          <p:nvPr/>
        </p:nvPicPr>
        <p:blipFill>
          <a:blip r:embed="rId6" cstate="print"/>
          <a:srcRect l="25625" r="25624"/>
          <a:stretch>
            <a:fillRect/>
          </a:stretch>
        </p:blipFill>
        <p:spPr bwMode="auto">
          <a:xfrm>
            <a:off x="857224" y="1571612"/>
            <a:ext cx="2880000" cy="3953204"/>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6" name="Таблица 5"/>
          <p:cNvGraphicFramePr>
            <a:graphicFrameLocks noGrp="1"/>
          </p:cNvGraphicFramePr>
          <p:nvPr/>
        </p:nvGraphicFramePr>
        <p:xfrm>
          <a:off x="4214810" y="285728"/>
          <a:ext cx="1071570" cy="312420"/>
        </p:xfrm>
        <a:graphic>
          <a:graphicData uri="http://schemas.openxmlformats.org/drawingml/2006/table">
            <a:tbl>
              <a:tblPr/>
              <a:tblGrid>
                <a:gridCol w="1071570"/>
              </a:tblGrid>
              <a:tr h="182880">
                <a:tc>
                  <a:txBody>
                    <a:bodyPr/>
                    <a:lstStyle/>
                    <a:p>
                      <a:pPr algn="ctr" fontAlgn="b"/>
                      <a:r>
                        <a:rPr lang="ru-RU" sz="2000" b="1" i="0" u="none" strike="noStrike" dirty="0" smtClean="0">
                          <a:solidFill>
                            <a:schemeClr val="tx1"/>
                          </a:solidFill>
                          <a:latin typeface="Calibri"/>
                        </a:rPr>
                        <a:t>Венера</a:t>
                      </a:r>
                    </a:p>
                  </a:txBody>
                  <a:tcPr marL="7620" marR="7620" marT="7620" marB="0" anchor="b">
                    <a:lnL>
                      <a:noFill/>
                    </a:lnL>
                    <a:lnR>
                      <a:noFill/>
                    </a:lnR>
                    <a:lnT>
                      <a:noFill/>
                    </a:lnT>
                    <a:lnB>
                      <a:noFill/>
                    </a:lnB>
                  </a:tcPr>
                </a:tc>
              </a:tr>
            </a:tbl>
          </a:graphicData>
        </a:graphic>
      </p:graphicFrame>
      <p:graphicFrame>
        <p:nvGraphicFramePr>
          <p:cNvPr id="8" name="Таблица 7"/>
          <p:cNvGraphicFramePr>
            <a:graphicFrameLocks noGrp="1"/>
          </p:cNvGraphicFramePr>
          <p:nvPr/>
        </p:nvGraphicFramePr>
        <p:xfrm>
          <a:off x="7000892" y="4429132"/>
          <a:ext cx="1857388" cy="617220"/>
        </p:xfrm>
        <a:graphic>
          <a:graphicData uri="http://schemas.openxmlformats.org/drawingml/2006/table">
            <a:tbl>
              <a:tblPr/>
              <a:tblGrid>
                <a:gridCol w="1857388"/>
              </a:tblGrid>
              <a:tr h="545782">
                <a:tc>
                  <a:txBody>
                    <a:bodyPr/>
                    <a:lstStyle/>
                    <a:p>
                      <a:pPr algn="ctr" fontAlgn="b"/>
                      <a:r>
                        <a:rPr lang="ru-RU" sz="2000" b="1" i="0" u="none" strike="noStrike" dirty="0" smtClean="0">
                          <a:solidFill>
                            <a:schemeClr val="tx1"/>
                          </a:solidFill>
                          <a:latin typeface="Calibri"/>
                        </a:rPr>
                        <a:t>Венера – 13</a:t>
                      </a:r>
                      <a:endParaRPr lang="en-US" sz="2000" b="1" i="0" u="none" strike="noStrike" dirty="0" smtClean="0">
                        <a:solidFill>
                          <a:schemeClr val="tx1"/>
                        </a:solidFill>
                        <a:latin typeface="Calibri"/>
                      </a:endParaRPr>
                    </a:p>
                    <a:p>
                      <a:pPr algn="ctr" fontAlgn="b"/>
                      <a:r>
                        <a:rPr lang="ru-RU" sz="2000" b="1" i="0" u="none" strike="noStrike" dirty="0" smtClean="0">
                          <a:solidFill>
                            <a:schemeClr val="tx1"/>
                          </a:solidFill>
                          <a:latin typeface="Calibri"/>
                        </a:rPr>
                        <a:t>1982 г. </a:t>
                      </a:r>
                    </a:p>
                  </a:txBody>
                  <a:tcPr marL="7620" marR="7620" marT="7620" marB="0" anchor="b">
                    <a:lnL>
                      <a:noFill/>
                    </a:lnL>
                    <a:lnR>
                      <a:noFill/>
                    </a:lnR>
                    <a:lnT>
                      <a:noFill/>
                    </a:lnT>
                    <a:lnB>
                      <a:noFill/>
                    </a:lnB>
                  </a:tcPr>
                </a:tc>
              </a:tr>
            </a:tbl>
          </a:graphicData>
        </a:graphic>
      </p:graphicFrame>
      <p:pic>
        <p:nvPicPr>
          <p:cNvPr id="128002" name="Picture 2" descr="https://avatars.mds.yandex.net/get-zen_doc/50509/pub_5cc4238587569900b3651b3a_5cc4287cb7278900b4853f0c/scale_1200"/>
          <p:cNvPicPr>
            <a:picLocks noChangeAspect="1" noChangeArrowheads="1"/>
          </p:cNvPicPr>
          <p:nvPr/>
        </p:nvPicPr>
        <p:blipFill>
          <a:blip r:embed="rId5" cstate="print"/>
          <a:srcRect/>
          <a:stretch>
            <a:fillRect/>
          </a:stretch>
        </p:blipFill>
        <p:spPr bwMode="auto">
          <a:xfrm>
            <a:off x="214282" y="857232"/>
            <a:ext cx="8643998" cy="1808036"/>
          </a:xfrm>
          <a:prstGeom prst="rect">
            <a:avLst/>
          </a:prstGeom>
          <a:noFill/>
        </p:spPr>
      </p:pic>
      <p:pic>
        <p:nvPicPr>
          <p:cNvPr id="128004" name="Picture 4" descr="https://pbs.twimg.com/media/DnkpdEYWsAA2SrS.jpg"/>
          <p:cNvPicPr>
            <a:picLocks noChangeAspect="1" noChangeArrowheads="1"/>
          </p:cNvPicPr>
          <p:nvPr/>
        </p:nvPicPr>
        <p:blipFill>
          <a:blip r:embed="rId6" cstate="print"/>
          <a:srcRect/>
          <a:stretch>
            <a:fillRect/>
          </a:stretch>
        </p:blipFill>
        <p:spPr bwMode="auto">
          <a:xfrm>
            <a:off x="285720" y="2928934"/>
            <a:ext cx="3600000" cy="3577663"/>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6" name="Таблица 5"/>
          <p:cNvGraphicFramePr>
            <a:graphicFrameLocks noGrp="1"/>
          </p:cNvGraphicFramePr>
          <p:nvPr/>
        </p:nvGraphicFramePr>
        <p:xfrm>
          <a:off x="4214810" y="285728"/>
          <a:ext cx="1071570" cy="312420"/>
        </p:xfrm>
        <a:graphic>
          <a:graphicData uri="http://schemas.openxmlformats.org/drawingml/2006/table">
            <a:tbl>
              <a:tblPr/>
              <a:tblGrid>
                <a:gridCol w="1071570"/>
              </a:tblGrid>
              <a:tr h="182880">
                <a:tc>
                  <a:txBody>
                    <a:bodyPr/>
                    <a:lstStyle/>
                    <a:p>
                      <a:pPr algn="ctr" fontAlgn="b"/>
                      <a:r>
                        <a:rPr lang="ru-RU" sz="2000" b="1" i="0" u="none" strike="noStrike" dirty="0" smtClean="0">
                          <a:solidFill>
                            <a:schemeClr val="tx1"/>
                          </a:solidFill>
                          <a:latin typeface="Calibri"/>
                        </a:rPr>
                        <a:t>Венера</a:t>
                      </a:r>
                    </a:p>
                  </a:txBody>
                  <a:tcPr marL="7620" marR="7620" marT="7620" marB="0" anchor="b">
                    <a:lnL>
                      <a:noFill/>
                    </a:lnL>
                    <a:lnR>
                      <a:noFill/>
                    </a:lnR>
                    <a:lnT>
                      <a:noFill/>
                    </a:lnT>
                    <a:lnB>
                      <a:noFill/>
                    </a:lnB>
                  </a:tcPr>
                </a:tc>
              </a:tr>
            </a:tbl>
          </a:graphicData>
        </a:graphic>
      </p:graphicFrame>
      <p:graphicFrame>
        <p:nvGraphicFramePr>
          <p:cNvPr id="8" name="Таблица 7"/>
          <p:cNvGraphicFramePr>
            <a:graphicFrameLocks noGrp="1"/>
          </p:cNvGraphicFramePr>
          <p:nvPr/>
        </p:nvGraphicFramePr>
        <p:xfrm>
          <a:off x="857224" y="3240384"/>
          <a:ext cx="1857388" cy="617220"/>
        </p:xfrm>
        <a:graphic>
          <a:graphicData uri="http://schemas.openxmlformats.org/drawingml/2006/table">
            <a:tbl>
              <a:tblPr/>
              <a:tblGrid>
                <a:gridCol w="1857388"/>
              </a:tblGrid>
              <a:tr h="545782">
                <a:tc>
                  <a:txBody>
                    <a:bodyPr/>
                    <a:lstStyle/>
                    <a:p>
                      <a:pPr algn="ctr" fontAlgn="b"/>
                      <a:r>
                        <a:rPr lang="en-US" sz="2000" b="1" i="0" u="none" strike="noStrike" dirty="0" smtClean="0">
                          <a:solidFill>
                            <a:schemeClr val="tx1"/>
                          </a:solidFill>
                          <a:latin typeface="Calibri"/>
                        </a:rPr>
                        <a:t>Mariner 2</a:t>
                      </a:r>
                    </a:p>
                    <a:p>
                      <a:pPr algn="ctr" fontAlgn="b"/>
                      <a:r>
                        <a:rPr lang="ru-RU" sz="2000" b="1" i="0" u="none" strike="noStrike" dirty="0" smtClean="0">
                          <a:solidFill>
                            <a:schemeClr val="tx1"/>
                          </a:solidFill>
                          <a:latin typeface="Calibri"/>
                        </a:rPr>
                        <a:t>1962 г. </a:t>
                      </a:r>
                    </a:p>
                  </a:txBody>
                  <a:tcPr marL="7620" marR="7620" marT="7620" marB="0" anchor="b">
                    <a:lnL>
                      <a:noFill/>
                    </a:lnL>
                    <a:lnR>
                      <a:noFill/>
                    </a:lnR>
                    <a:lnT>
                      <a:noFill/>
                    </a:lnT>
                    <a:lnB>
                      <a:noFill/>
                    </a:lnB>
                  </a:tcPr>
                </a:tc>
              </a:tr>
            </a:tbl>
          </a:graphicData>
        </a:graphic>
      </p:graphicFrame>
      <p:pic>
        <p:nvPicPr>
          <p:cNvPr id="130050" name="Picture 2" descr="https://space.skyrocket.de/img_sat/mariner-1-2__1.jpg"/>
          <p:cNvPicPr>
            <a:picLocks noChangeAspect="1" noChangeArrowheads="1"/>
          </p:cNvPicPr>
          <p:nvPr/>
        </p:nvPicPr>
        <p:blipFill>
          <a:blip r:embed="rId5" cstate="print"/>
          <a:srcRect/>
          <a:stretch>
            <a:fillRect/>
          </a:stretch>
        </p:blipFill>
        <p:spPr bwMode="auto">
          <a:xfrm>
            <a:off x="714348" y="811492"/>
            <a:ext cx="2663923" cy="2357454"/>
          </a:xfrm>
          <a:prstGeom prst="rect">
            <a:avLst/>
          </a:prstGeom>
          <a:noFill/>
        </p:spPr>
      </p:pic>
      <p:pic>
        <p:nvPicPr>
          <p:cNvPr id="130052" name="Picture 4" descr="https://space.skyrocket.de/img_sat/magellan__2.jpg"/>
          <p:cNvPicPr>
            <a:picLocks noChangeAspect="1" noChangeArrowheads="1"/>
          </p:cNvPicPr>
          <p:nvPr/>
        </p:nvPicPr>
        <p:blipFill>
          <a:blip r:embed="rId6" cstate="print"/>
          <a:srcRect/>
          <a:stretch>
            <a:fillRect/>
          </a:stretch>
        </p:blipFill>
        <p:spPr bwMode="auto">
          <a:xfrm>
            <a:off x="571472" y="3954764"/>
            <a:ext cx="2714644" cy="1954544"/>
          </a:xfrm>
          <a:prstGeom prst="rect">
            <a:avLst/>
          </a:prstGeom>
          <a:noFill/>
        </p:spPr>
      </p:pic>
      <p:graphicFrame>
        <p:nvGraphicFramePr>
          <p:cNvPr id="10" name="Таблица 9"/>
          <p:cNvGraphicFramePr>
            <a:graphicFrameLocks noGrp="1"/>
          </p:cNvGraphicFramePr>
          <p:nvPr/>
        </p:nvGraphicFramePr>
        <p:xfrm>
          <a:off x="857224" y="6143644"/>
          <a:ext cx="1857388" cy="331468"/>
        </p:xfrm>
        <a:graphic>
          <a:graphicData uri="http://schemas.openxmlformats.org/drawingml/2006/table">
            <a:tbl>
              <a:tblPr/>
              <a:tblGrid>
                <a:gridCol w="1857388"/>
              </a:tblGrid>
              <a:tr h="331468">
                <a:tc>
                  <a:txBody>
                    <a:bodyPr/>
                    <a:lstStyle/>
                    <a:p>
                      <a:pPr algn="ctr" fontAlgn="b"/>
                      <a:r>
                        <a:rPr lang="en-US" sz="2000" b="1" i="0" u="none" strike="noStrike" dirty="0" smtClean="0">
                          <a:solidFill>
                            <a:schemeClr val="tx1"/>
                          </a:solidFill>
                          <a:latin typeface="Calibri"/>
                        </a:rPr>
                        <a:t>Magellan</a:t>
                      </a:r>
                      <a:r>
                        <a:rPr lang="ru-RU" sz="2000" b="1" i="0" u="none" strike="noStrike" dirty="0" smtClean="0">
                          <a:solidFill>
                            <a:schemeClr val="tx1"/>
                          </a:solidFill>
                          <a:latin typeface="Calibri"/>
                        </a:rPr>
                        <a:t>, 1989 г. </a:t>
                      </a:r>
                    </a:p>
                  </a:txBody>
                  <a:tcPr marL="7620" marR="7620" marT="7620" marB="0" anchor="b">
                    <a:lnL>
                      <a:noFill/>
                    </a:lnL>
                    <a:lnR>
                      <a:noFill/>
                    </a:lnR>
                    <a:lnT>
                      <a:noFill/>
                    </a:lnT>
                    <a:lnB>
                      <a:noFill/>
                    </a:lnB>
                  </a:tcPr>
                </a:tc>
              </a:tr>
            </a:tbl>
          </a:graphicData>
        </a:graphic>
      </p:graphicFrame>
      <p:pic>
        <p:nvPicPr>
          <p:cNvPr id="130054" name="Picture 6" descr="http://galspace.spb.ru/index504.file/30.jpg"/>
          <p:cNvPicPr>
            <a:picLocks noChangeAspect="1" noChangeArrowheads="1"/>
          </p:cNvPicPr>
          <p:nvPr/>
        </p:nvPicPr>
        <p:blipFill>
          <a:blip r:embed="rId7" cstate="print"/>
          <a:srcRect/>
          <a:stretch>
            <a:fillRect/>
          </a:stretch>
        </p:blipFill>
        <p:spPr bwMode="auto">
          <a:xfrm>
            <a:off x="4286248" y="857232"/>
            <a:ext cx="4310046" cy="4310046"/>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5" name="Таблица 4"/>
          <p:cNvGraphicFramePr>
            <a:graphicFrameLocks noGrp="1"/>
          </p:cNvGraphicFramePr>
          <p:nvPr/>
        </p:nvGraphicFramePr>
        <p:xfrm>
          <a:off x="3664728" y="285728"/>
          <a:ext cx="1621652" cy="312420"/>
        </p:xfrm>
        <a:graphic>
          <a:graphicData uri="http://schemas.openxmlformats.org/drawingml/2006/table">
            <a:tbl>
              <a:tblPr/>
              <a:tblGrid>
                <a:gridCol w="1621652"/>
              </a:tblGrid>
              <a:tr h="182880">
                <a:tc>
                  <a:txBody>
                    <a:bodyPr/>
                    <a:lstStyle/>
                    <a:p>
                      <a:pPr algn="l" fontAlgn="b"/>
                      <a:r>
                        <a:rPr lang="ru-RU" sz="2000" b="1" i="0" u="none" strike="noStrike" dirty="0" smtClean="0">
                          <a:solidFill>
                            <a:schemeClr val="tx1"/>
                          </a:solidFill>
                          <a:latin typeface="Calibri"/>
                        </a:rPr>
                        <a:t>Содержание</a:t>
                      </a:r>
                      <a:endParaRPr lang="ru-RU" sz="2000" b="1" i="0" u="none" strike="noStrike" dirty="0">
                        <a:solidFill>
                          <a:schemeClr val="tx1"/>
                        </a:solidFill>
                        <a:latin typeface="Calibri"/>
                      </a:endParaRPr>
                    </a:p>
                  </a:txBody>
                  <a:tcPr marL="7620" marR="7620" marT="7620" marB="0" anchor="b">
                    <a:lnL>
                      <a:noFill/>
                    </a:lnL>
                    <a:lnR>
                      <a:noFill/>
                    </a:lnR>
                    <a:lnT>
                      <a:noFill/>
                    </a:lnT>
                    <a:lnB>
                      <a:noFill/>
                    </a:lnB>
                  </a:tcPr>
                </a:tc>
              </a:tr>
            </a:tbl>
          </a:graphicData>
        </a:graphic>
      </p:graphicFrame>
      <p:sp>
        <p:nvSpPr>
          <p:cNvPr id="6" name="Прямоугольник 5"/>
          <p:cNvSpPr/>
          <p:nvPr/>
        </p:nvSpPr>
        <p:spPr>
          <a:xfrm>
            <a:off x="857224" y="1285860"/>
            <a:ext cx="7858180" cy="2554545"/>
          </a:xfrm>
          <a:prstGeom prst="rect">
            <a:avLst/>
          </a:prstGeom>
        </p:spPr>
        <p:txBody>
          <a:bodyPr wrap="square">
            <a:spAutoFit/>
          </a:bodyPr>
          <a:lstStyle/>
          <a:p>
            <a:pPr marL="342900" lvl="0" indent="-342900">
              <a:spcAft>
                <a:spcPts val="1200"/>
              </a:spcAft>
              <a:buFont typeface="+mj-lt"/>
              <a:buAutoNum type="arabicPeriod"/>
            </a:pPr>
            <a:r>
              <a:rPr lang="ru-RU" sz="2400" dirty="0" smtClean="0"/>
              <a:t>Солнечная система – объект исследования</a:t>
            </a:r>
          </a:p>
          <a:p>
            <a:pPr marL="342900" lvl="0" indent="-342900">
              <a:spcAft>
                <a:spcPts val="1200"/>
              </a:spcAft>
              <a:buFont typeface="+mj-lt"/>
              <a:buAutoNum type="arabicPeriod"/>
            </a:pPr>
            <a:r>
              <a:rPr lang="ru-RU" sz="2400" dirty="0" smtClean="0"/>
              <a:t>Планетарные исследования, место в космонавтике</a:t>
            </a:r>
          </a:p>
          <a:p>
            <a:pPr marL="342900" lvl="0" indent="-342900">
              <a:spcAft>
                <a:spcPts val="1200"/>
              </a:spcAft>
              <a:buFont typeface="+mj-lt"/>
              <a:buAutoNum type="arabicPeriod"/>
            </a:pPr>
            <a:r>
              <a:rPr lang="ru-RU" sz="2400" dirty="0" smtClean="0"/>
              <a:t>История. Наиболее значимые результаты.</a:t>
            </a:r>
          </a:p>
          <a:p>
            <a:pPr marL="342900" lvl="0" indent="-342900">
              <a:spcAft>
                <a:spcPts val="1200"/>
              </a:spcAft>
              <a:buFont typeface="+mj-lt"/>
              <a:buAutoNum type="arabicPeriod"/>
            </a:pPr>
            <a:r>
              <a:rPr lang="ru-RU" sz="2400" dirty="0" smtClean="0"/>
              <a:t>Что работает сегодня</a:t>
            </a:r>
          </a:p>
          <a:p>
            <a:pPr marL="342900" lvl="0" indent="-342900">
              <a:spcAft>
                <a:spcPts val="1200"/>
              </a:spcAft>
              <a:buFont typeface="+mj-lt"/>
              <a:buAutoNum type="arabicPeriod"/>
            </a:pPr>
            <a:r>
              <a:rPr lang="ru-RU" sz="2400" dirty="0" smtClean="0"/>
              <a:t>Перспектива</a:t>
            </a:r>
            <a:endParaRPr lang="ru-RU" sz="2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6" name="Таблица 5"/>
          <p:cNvGraphicFramePr>
            <a:graphicFrameLocks noGrp="1"/>
          </p:cNvGraphicFramePr>
          <p:nvPr/>
        </p:nvGraphicFramePr>
        <p:xfrm>
          <a:off x="4214810" y="285728"/>
          <a:ext cx="1357322" cy="312420"/>
        </p:xfrm>
        <a:graphic>
          <a:graphicData uri="http://schemas.openxmlformats.org/drawingml/2006/table">
            <a:tbl>
              <a:tblPr/>
              <a:tblGrid>
                <a:gridCol w="1357322"/>
              </a:tblGrid>
              <a:tr h="182880">
                <a:tc>
                  <a:txBody>
                    <a:bodyPr/>
                    <a:lstStyle/>
                    <a:p>
                      <a:pPr algn="ctr" fontAlgn="b"/>
                      <a:r>
                        <a:rPr lang="ru-RU" sz="2000" b="1" i="0" u="none" strike="noStrike" dirty="0" smtClean="0">
                          <a:solidFill>
                            <a:schemeClr val="tx1"/>
                          </a:solidFill>
                          <a:latin typeface="Calibri"/>
                        </a:rPr>
                        <a:t>Меркурий</a:t>
                      </a:r>
                    </a:p>
                  </a:txBody>
                  <a:tcPr marL="7620" marR="7620" marT="7620" marB="0" anchor="b">
                    <a:lnL>
                      <a:noFill/>
                    </a:lnL>
                    <a:lnR>
                      <a:noFill/>
                    </a:lnR>
                    <a:lnT>
                      <a:noFill/>
                    </a:lnT>
                    <a:lnB>
                      <a:noFill/>
                    </a:lnB>
                  </a:tcPr>
                </a:tc>
              </a:tr>
            </a:tbl>
          </a:graphicData>
        </a:graphic>
      </p:graphicFrame>
      <p:graphicFrame>
        <p:nvGraphicFramePr>
          <p:cNvPr id="8" name="Таблица 7"/>
          <p:cNvGraphicFramePr>
            <a:graphicFrameLocks noGrp="1"/>
          </p:cNvGraphicFramePr>
          <p:nvPr/>
        </p:nvGraphicFramePr>
        <p:xfrm>
          <a:off x="714348" y="5715016"/>
          <a:ext cx="1857388" cy="617220"/>
        </p:xfrm>
        <a:graphic>
          <a:graphicData uri="http://schemas.openxmlformats.org/drawingml/2006/table">
            <a:tbl>
              <a:tblPr/>
              <a:tblGrid>
                <a:gridCol w="1857388"/>
              </a:tblGrid>
              <a:tr h="545782">
                <a:tc>
                  <a:txBody>
                    <a:bodyPr/>
                    <a:lstStyle/>
                    <a:p>
                      <a:pPr algn="ctr" fontAlgn="b"/>
                      <a:r>
                        <a:rPr lang="en-US" sz="2000" b="1" i="0" u="none" strike="noStrike" dirty="0" smtClean="0">
                          <a:solidFill>
                            <a:schemeClr val="tx1"/>
                          </a:solidFill>
                          <a:latin typeface="Calibri"/>
                        </a:rPr>
                        <a:t>Mariner </a:t>
                      </a:r>
                      <a:r>
                        <a:rPr lang="ru-RU" sz="2000" b="1" i="0" u="none" strike="noStrike" dirty="0" smtClean="0">
                          <a:solidFill>
                            <a:schemeClr val="tx1"/>
                          </a:solidFill>
                          <a:latin typeface="Calibri"/>
                        </a:rPr>
                        <a:t>10</a:t>
                      </a:r>
                      <a:endParaRPr lang="en-US" sz="2000" b="1" i="0" u="none" strike="noStrike" dirty="0" smtClean="0">
                        <a:solidFill>
                          <a:schemeClr val="tx1"/>
                        </a:solidFill>
                        <a:latin typeface="Calibri"/>
                      </a:endParaRPr>
                    </a:p>
                    <a:p>
                      <a:pPr algn="ctr" fontAlgn="b"/>
                      <a:r>
                        <a:rPr lang="ru-RU" sz="2000" b="1" i="0" u="none" strike="noStrike" dirty="0" smtClean="0">
                          <a:solidFill>
                            <a:schemeClr val="tx1"/>
                          </a:solidFill>
                          <a:latin typeface="Calibri"/>
                        </a:rPr>
                        <a:t>1973 г. </a:t>
                      </a:r>
                    </a:p>
                  </a:txBody>
                  <a:tcPr marL="7620" marR="7620" marT="7620" marB="0" anchor="b">
                    <a:lnL>
                      <a:noFill/>
                    </a:lnL>
                    <a:lnR>
                      <a:noFill/>
                    </a:lnR>
                    <a:lnT>
                      <a:noFill/>
                    </a:lnT>
                    <a:lnB>
                      <a:noFill/>
                    </a:lnB>
                  </a:tcPr>
                </a:tc>
              </a:tr>
            </a:tbl>
          </a:graphicData>
        </a:graphic>
      </p:graphicFrame>
      <p:graphicFrame>
        <p:nvGraphicFramePr>
          <p:cNvPr id="10" name="Таблица 9"/>
          <p:cNvGraphicFramePr>
            <a:graphicFrameLocks noGrp="1"/>
          </p:cNvGraphicFramePr>
          <p:nvPr/>
        </p:nvGraphicFramePr>
        <p:xfrm>
          <a:off x="3571868" y="3571876"/>
          <a:ext cx="1857388" cy="617220"/>
        </p:xfrm>
        <a:graphic>
          <a:graphicData uri="http://schemas.openxmlformats.org/drawingml/2006/table">
            <a:tbl>
              <a:tblPr/>
              <a:tblGrid>
                <a:gridCol w="1857388"/>
              </a:tblGrid>
              <a:tr h="331468">
                <a:tc>
                  <a:txBody>
                    <a:bodyPr/>
                    <a:lstStyle/>
                    <a:p>
                      <a:pPr algn="ctr" fontAlgn="b"/>
                      <a:r>
                        <a:rPr lang="en-US" sz="2000" b="1" i="0" u="none" strike="noStrike" dirty="0" smtClean="0">
                          <a:solidFill>
                            <a:schemeClr val="tx1"/>
                          </a:solidFill>
                          <a:latin typeface="Calibri"/>
                        </a:rPr>
                        <a:t>MESSENGER</a:t>
                      </a:r>
                      <a:r>
                        <a:rPr lang="ru-RU" sz="2000" b="1" i="0" u="none" strike="noStrike" dirty="0" smtClean="0">
                          <a:solidFill>
                            <a:schemeClr val="tx1"/>
                          </a:solidFill>
                          <a:latin typeface="Calibri"/>
                        </a:rPr>
                        <a:t>, 2004 г. </a:t>
                      </a:r>
                    </a:p>
                  </a:txBody>
                  <a:tcPr marL="7620" marR="7620" marT="7620" marB="0" anchor="b">
                    <a:lnL>
                      <a:noFill/>
                    </a:lnL>
                    <a:lnR>
                      <a:noFill/>
                    </a:lnR>
                    <a:lnT>
                      <a:noFill/>
                    </a:lnT>
                    <a:lnB>
                      <a:noFill/>
                    </a:lnB>
                  </a:tcPr>
                </a:tc>
              </a:tr>
            </a:tbl>
          </a:graphicData>
        </a:graphic>
      </p:graphicFrame>
      <p:pic>
        <p:nvPicPr>
          <p:cNvPr id="132100" name="Picture 4" descr="https://avatars.mds.yandex.net/get-zen_doc/50509/pub_5c115de150da8700a979157f_5c11623d06c0e200a977ef6a/scale_1200"/>
          <p:cNvPicPr>
            <a:picLocks noChangeAspect="1" noChangeArrowheads="1"/>
          </p:cNvPicPr>
          <p:nvPr/>
        </p:nvPicPr>
        <p:blipFill>
          <a:blip r:embed="rId5" cstate="print"/>
          <a:srcRect/>
          <a:stretch>
            <a:fillRect/>
          </a:stretch>
        </p:blipFill>
        <p:spPr bwMode="auto">
          <a:xfrm>
            <a:off x="714348" y="928670"/>
            <a:ext cx="2357454" cy="1768091"/>
          </a:xfrm>
          <a:prstGeom prst="rect">
            <a:avLst/>
          </a:prstGeom>
          <a:noFill/>
        </p:spPr>
      </p:pic>
      <p:pic>
        <p:nvPicPr>
          <p:cNvPr id="132102" name="Picture 6" descr="https://upload.wikimedia.org/wikipedia/commons/8/88/Reprocessed_Mariner_10_image_of_Mercury.jpg"/>
          <p:cNvPicPr>
            <a:picLocks noChangeAspect="1" noChangeArrowheads="1"/>
          </p:cNvPicPr>
          <p:nvPr/>
        </p:nvPicPr>
        <p:blipFill>
          <a:blip r:embed="rId6" cstate="print"/>
          <a:srcRect/>
          <a:stretch>
            <a:fillRect/>
          </a:stretch>
        </p:blipFill>
        <p:spPr bwMode="auto">
          <a:xfrm>
            <a:off x="714348" y="3000372"/>
            <a:ext cx="2262170" cy="2262170"/>
          </a:xfrm>
          <a:prstGeom prst="rect">
            <a:avLst/>
          </a:prstGeom>
          <a:noFill/>
        </p:spPr>
      </p:pic>
      <p:pic>
        <p:nvPicPr>
          <p:cNvPr id="132104" name="Picture 8" descr="https://space.skyrocket.de/img_sat/messenger__2.jpg"/>
          <p:cNvPicPr>
            <a:picLocks noChangeAspect="1" noChangeArrowheads="1"/>
          </p:cNvPicPr>
          <p:nvPr/>
        </p:nvPicPr>
        <p:blipFill>
          <a:blip r:embed="rId7" cstate="print"/>
          <a:srcRect/>
          <a:stretch>
            <a:fillRect/>
          </a:stretch>
        </p:blipFill>
        <p:spPr bwMode="auto">
          <a:xfrm>
            <a:off x="3214677" y="928670"/>
            <a:ext cx="2520333" cy="2000264"/>
          </a:xfrm>
          <a:prstGeom prst="rect">
            <a:avLst/>
          </a:prstGeom>
          <a:noFill/>
        </p:spPr>
      </p:pic>
      <p:pic>
        <p:nvPicPr>
          <p:cNvPr id="132106" name="Picture 10" descr="Спектральная карта Меркурия, полученная на основе данных прибора MASCS, зонда MESSENGER."/>
          <p:cNvPicPr>
            <a:picLocks noChangeAspect="1" noChangeArrowheads="1"/>
          </p:cNvPicPr>
          <p:nvPr/>
        </p:nvPicPr>
        <p:blipFill>
          <a:blip r:embed="rId8" cstate="print"/>
          <a:srcRect/>
          <a:stretch>
            <a:fillRect/>
          </a:stretch>
        </p:blipFill>
        <p:spPr bwMode="auto">
          <a:xfrm>
            <a:off x="5786446" y="2643182"/>
            <a:ext cx="3214709" cy="321471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6" name="Таблица 5"/>
          <p:cNvGraphicFramePr>
            <a:graphicFrameLocks noGrp="1"/>
          </p:cNvGraphicFramePr>
          <p:nvPr/>
        </p:nvGraphicFramePr>
        <p:xfrm>
          <a:off x="4214810" y="285728"/>
          <a:ext cx="1285884" cy="312420"/>
        </p:xfrm>
        <a:graphic>
          <a:graphicData uri="http://schemas.openxmlformats.org/drawingml/2006/table">
            <a:tbl>
              <a:tblPr/>
              <a:tblGrid>
                <a:gridCol w="1285884"/>
              </a:tblGrid>
              <a:tr h="182880">
                <a:tc>
                  <a:txBody>
                    <a:bodyPr/>
                    <a:lstStyle/>
                    <a:p>
                      <a:pPr algn="ctr" fontAlgn="b"/>
                      <a:r>
                        <a:rPr lang="ru-RU" sz="2000" b="1" i="0" u="none" strike="noStrike" dirty="0" smtClean="0">
                          <a:solidFill>
                            <a:schemeClr val="tx1"/>
                          </a:solidFill>
                          <a:latin typeface="Calibri"/>
                        </a:rPr>
                        <a:t>Марс</a:t>
                      </a:r>
                    </a:p>
                  </a:txBody>
                  <a:tcPr marL="7620" marR="7620" marT="7620" marB="0" anchor="b">
                    <a:lnL>
                      <a:noFill/>
                    </a:lnL>
                    <a:lnR>
                      <a:noFill/>
                    </a:lnR>
                    <a:lnT>
                      <a:noFill/>
                    </a:lnT>
                    <a:lnB>
                      <a:noFill/>
                    </a:lnB>
                  </a:tcPr>
                </a:tc>
              </a:tr>
            </a:tbl>
          </a:graphicData>
        </a:graphic>
      </p:graphicFrame>
      <p:graphicFrame>
        <p:nvGraphicFramePr>
          <p:cNvPr id="10" name="Таблица 9"/>
          <p:cNvGraphicFramePr>
            <a:graphicFrameLocks noGrp="1"/>
          </p:cNvGraphicFramePr>
          <p:nvPr/>
        </p:nvGraphicFramePr>
        <p:xfrm>
          <a:off x="1357290" y="3286124"/>
          <a:ext cx="1857388" cy="617220"/>
        </p:xfrm>
        <a:graphic>
          <a:graphicData uri="http://schemas.openxmlformats.org/drawingml/2006/table">
            <a:tbl>
              <a:tblPr/>
              <a:tblGrid>
                <a:gridCol w="1857388"/>
              </a:tblGrid>
              <a:tr h="331468">
                <a:tc>
                  <a:txBody>
                    <a:bodyPr/>
                    <a:lstStyle/>
                    <a:p>
                      <a:pPr algn="ctr" fontAlgn="b"/>
                      <a:r>
                        <a:rPr lang="en-US" sz="2000" b="1" i="0" u="none" strike="noStrike" dirty="0" smtClean="0">
                          <a:solidFill>
                            <a:schemeClr val="tx1"/>
                          </a:solidFill>
                          <a:latin typeface="Calibri"/>
                        </a:rPr>
                        <a:t>M</a:t>
                      </a:r>
                      <a:r>
                        <a:rPr lang="ru-RU" sz="2000" b="1" i="0" u="none" strike="noStrike" dirty="0" err="1" smtClean="0">
                          <a:solidFill>
                            <a:schemeClr val="tx1"/>
                          </a:solidFill>
                          <a:latin typeface="Calibri"/>
                        </a:rPr>
                        <a:t>аринер</a:t>
                      </a:r>
                      <a:r>
                        <a:rPr lang="ru-RU" sz="2000" b="1" i="0" u="none" strike="noStrike" dirty="0" smtClean="0">
                          <a:solidFill>
                            <a:schemeClr val="tx1"/>
                          </a:solidFill>
                          <a:latin typeface="Calibri"/>
                        </a:rPr>
                        <a:t> -4, 1964 г. </a:t>
                      </a:r>
                    </a:p>
                  </a:txBody>
                  <a:tcPr marL="7620" marR="7620" marT="7620" marB="0" anchor="b">
                    <a:lnL>
                      <a:noFill/>
                    </a:lnL>
                    <a:lnR>
                      <a:noFill/>
                    </a:lnR>
                    <a:lnT>
                      <a:noFill/>
                    </a:lnT>
                    <a:lnB>
                      <a:noFill/>
                    </a:lnB>
                  </a:tcPr>
                </a:tc>
              </a:tr>
            </a:tbl>
          </a:graphicData>
        </a:graphic>
      </p:graphicFrame>
      <p:pic>
        <p:nvPicPr>
          <p:cNvPr id="130056" name="Picture 8" descr="Внешний вид Маринера-4"/>
          <p:cNvPicPr>
            <a:picLocks noChangeAspect="1" noChangeArrowheads="1"/>
          </p:cNvPicPr>
          <p:nvPr/>
        </p:nvPicPr>
        <p:blipFill>
          <a:blip r:embed="rId5" cstate="print"/>
          <a:srcRect/>
          <a:stretch>
            <a:fillRect/>
          </a:stretch>
        </p:blipFill>
        <p:spPr bwMode="auto">
          <a:xfrm>
            <a:off x="642910" y="928670"/>
            <a:ext cx="3286148" cy="1954900"/>
          </a:xfrm>
          <a:prstGeom prst="rect">
            <a:avLst/>
          </a:prstGeom>
          <a:noFill/>
        </p:spPr>
      </p:pic>
      <p:pic>
        <p:nvPicPr>
          <p:cNvPr id="130058" name="Picture 10" descr="http://galspace.spb.ru/index448.file/20-12.gif"/>
          <p:cNvPicPr>
            <a:picLocks noChangeAspect="1" noChangeArrowheads="1"/>
          </p:cNvPicPr>
          <p:nvPr/>
        </p:nvPicPr>
        <p:blipFill>
          <a:blip r:embed="rId6" cstate="print"/>
          <a:srcRect/>
          <a:stretch>
            <a:fillRect/>
          </a:stretch>
        </p:blipFill>
        <p:spPr bwMode="auto">
          <a:xfrm>
            <a:off x="4071934" y="928670"/>
            <a:ext cx="4836831" cy="4429156"/>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6" name="Таблица 5"/>
          <p:cNvGraphicFramePr>
            <a:graphicFrameLocks noGrp="1"/>
          </p:cNvGraphicFramePr>
          <p:nvPr/>
        </p:nvGraphicFramePr>
        <p:xfrm>
          <a:off x="4214810" y="285728"/>
          <a:ext cx="1285884" cy="312420"/>
        </p:xfrm>
        <a:graphic>
          <a:graphicData uri="http://schemas.openxmlformats.org/drawingml/2006/table">
            <a:tbl>
              <a:tblPr/>
              <a:tblGrid>
                <a:gridCol w="1285884"/>
              </a:tblGrid>
              <a:tr h="182880">
                <a:tc>
                  <a:txBody>
                    <a:bodyPr/>
                    <a:lstStyle/>
                    <a:p>
                      <a:pPr algn="ctr" fontAlgn="b"/>
                      <a:r>
                        <a:rPr lang="ru-RU" sz="2000" b="1" i="0" u="none" strike="noStrike" dirty="0" smtClean="0">
                          <a:solidFill>
                            <a:schemeClr val="tx1"/>
                          </a:solidFill>
                          <a:latin typeface="Calibri"/>
                        </a:rPr>
                        <a:t>Марс</a:t>
                      </a:r>
                    </a:p>
                  </a:txBody>
                  <a:tcPr marL="7620" marR="7620" marT="7620" marB="0" anchor="b">
                    <a:lnL>
                      <a:noFill/>
                    </a:lnL>
                    <a:lnR>
                      <a:noFill/>
                    </a:lnR>
                    <a:lnT>
                      <a:noFill/>
                    </a:lnT>
                    <a:lnB>
                      <a:noFill/>
                    </a:lnB>
                  </a:tcPr>
                </a:tc>
              </a:tr>
            </a:tbl>
          </a:graphicData>
        </a:graphic>
      </p:graphicFrame>
      <p:graphicFrame>
        <p:nvGraphicFramePr>
          <p:cNvPr id="10" name="Таблица 9"/>
          <p:cNvGraphicFramePr>
            <a:graphicFrameLocks noGrp="1"/>
          </p:cNvGraphicFramePr>
          <p:nvPr/>
        </p:nvGraphicFramePr>
        <p:xfrm>
          <a:off x="2214546" y="4357694"/>
          <a:ext cx="1857388" cy="617220"/>
        </p:xfrm>
        <a:graphic>
          <a:graphicData uri="http://schemas.openxmlformats.org/drawingml/2006/table">
            <a:tbl>
              <a:tblPr/>
              <a:tblGrid>
                <a:gridCol w="1857388"/>
              </a:tblGrid>
              <a:tr h="331468">
                <a:tc>
                  <a:txBody>
                    <a:bodyPr/>
                    <a:lstStyle/>
                    <a:p>
                      <a:pPr algn="ctr" fontAlgn="b"/>
                      <a:r>
                        <a:rPr lang="ru-RU" sz="2000" b="1" i="0" u="none" strike="noStrike" dirty="0" smtClean="0">
                          <a:solidFill>
                            <a:schemeClr val="tx1"/>
                          </a:solidFill>
                          <a:latin typeface="Calibri"/>
                        </a:rPr>
                        <a:t>Викинг-1</a:t>
                      </a:r>
                      <a:r>
                        <a:rPr lang="en-US" sz="2000" b="1" i="0" u="none" strike="noStrike" dirty="0" smtClean="0">
                          <a:solidFill>
                            <a:schemeClr val="tx1"/>
                          </a:solidFill>
                          <a:latin typeface="Calibri"/>
                        </a:rPr>
                        <a:t>&amp;</a:t>
                      </a:r>
                      <a:r>
                        <a:rPr lang="ru-RU" sz="2000" b="1" i="0" u="none" strike="noStrike" dirty="0" smtClean="0">
                          <a:solidFill>
                            <a:schemeClr val="tx1"/>
                          </a:solidFill>
                          <a:latin typeface="Calibri"/>
                        </a:rPr>
                        <a:t>2, 19</a:t>
                      </a:r>
                      <a:r>
                        <a:rPr lang="en-US" sz="2000" b="1" i="0" u="none" strike="noStrike" dirty="0" smtClean="0">
                          <a:solidFill>
                            <a:schemeClr val="tx1"/>
                          </a:solidFill>
                          <a:latin typeface="Calibri"/>
                        </a:rPr>
                        <a:t>75</a:t>
                      </a:r>
                      <a:r>
                        <a:rPr lang="ru-RU" sz="2000" b="1" i="0" u="none" strike="noStrike" dirty="0" smtClean="0">
                          <a:solidFill>
                            <a:schemeClr val="tx1"/>
                          </a:solidFill>
                          <a:latin typeface="Calibri"/>
                        </a:rPr>
                        <a:t> г. </a:t>
                      </a:r>
                    </a:p>
                  </a:txBody>
                  <a:tcPr marL="7620" marR="7620" marT="7620" marB="0" anchor="b">
                    <a:lnL>
                      <a:noFill/>
                    </a:lnL>
                    <a:lnR>
                      <a:noFill/>
                    </a:lnR>
                    <a:lnT>
                      <a:noFill/>
                    </a:lnT>
                    <a:lnB>
                      <a:noFill/>
                    </a:lnB>
                  </a:tcPr>
                </a:tc>
              </a:tr>
            </a:tbl>
          </a:graphicData>
        </a:graphic>
      </p:graphicFrame>
      <p:pic>
        <p:nvPicPr>
          <p:cNvPr id="138242" name="Picture 2" descr="https://static.tildacdn.com/tild3737-6265-4233-a537-633433663736/11_.jpg"/>
          <p:cNvPicPr>
            <a:picLocks noChangeAspect="1" noChangeArrowheads="1"/>
          </p:cNvPicPr>
          <p:nvPr/>
        </p:nvPicPr>
        <p:blipFill>
          <a:blip r:embed="rId5" cstate="print"/>
          <a:srcRect/>
          <a:stretch>
            <a:fillRect/>
          </a:stretch>
        </p:blipFill>
        <p:spPr bwMode="auto">
          <a:xfrm>
            <a:off x="5286380" y="3214686"/>
            <a:ext cx="3571900" cy="2774569"/>
          </a:xfrm>
          <a:prstGeom prst="rect">
            <a:avLst/>
          </a:prstGeom>
          <a:noFill/>
        </p:spPr>
      </p:pic>
      <p:pic>
        <p:nvPicPr>
          <p:cNvPr id="138244" name="Picture 4" descr="http://infonetservices02.chez.com/VL1_Cam1_Color_HD.jpg"/>
          <p:cNvPicPr>
            <a:picLocks noChangeAspect="1" noChangeArrowheads="1"/>
          </p:cNvPicPr>
          <p:nvPr/>
        </p:nvPicPr>
        <p:blipFill>
          <a:blip r:embed="rId6" cstate="print"/>
          <a:srcRect/>
          <a:stretch>
            <a:fillRect/>
          </a:stretch>
        </p:blipFill>
        <p:spPr bwMode="auto">
          <a:xfrm>
            <a:off x="1785918" y="642918"/>
            <a:ext cx="5760000" cy="2330457"/>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6" name="Таблица 5"/>
          <p:cNvGraphicFramePr>
            <a:graphicFrameLocks noGrp="1"/>
          </p:cNvGraphicFramePr>
          <p:nvPr/>
        </p:nvGraphicFramePr>
        <p:xfrm>
          <a:off x="4214810" y="285728"/>
          <a:ext cx="1285884" cy="312420"/>
        </p:xfrm>
        <a:graphic>
          <a:graphicData uri="http://schemas.openxmlformats.org/drawingml/2006/table">
            <a:tbl>
              <a:tblPr/>
              <a:tblGrid>
                <a:gridCol w="1285884"/>
              </a:tblGrid>
              <a:tr h="182880">
                <a:tc>
                  <a:txBody>
                    <a:bodyPr/>
                    <a:lstStyle/>
                    <a:p>
                      <a:pPr algn="ctr" fontAlgn="b"/>
                      <a:r>
                        <a:rPr lang="ru-RU" sz="2000" b="1" i="0" u="none" strike="noStrike" dirty="0" smtClean="0">
                          <a:solidFill>
                            <a:schemeClr val="tx1"/>
                          </a:solidFill>
                          <a:latin typeface="Calibri"/>
                        </a:rPr>
                        <a:t>Марс</a:t>
                      </a:r>
                    </a:p>
                  </a:txBody>
                  <a:tcPr marL="7620" marR="7620" marT="7620" marB="0" anchor="b">
                    <a:lnL>
                      <a:noFill/>
                    </a:lnL>
                    <a:lnR>
                      <a:noFill/>
                    </a:lnR>
                    <a:lnT>
                      <a:noFill/>
                    </a:lnT>
                    <a:lnB>
                      <a:noFill/>
                    </a:lnB>
                  </a:tcPr>
                </a:tc>
              </a:tr>
            </a:tbl>
          </a:graphicData>
        </a:graphic>
      </p:graphicFrame>
      <p:graphicFrame>
        <p:nvGraphicFramePr>
          <p:cNvPr id="10" name="Таблица 9"/>
          <p:cNvGraphicFramePr>
            <a:graphicFrameLocks noGrp="1"/>
          </p:cNvGraphicFramePr>
          <p:nvPr/>
        </p:nvGraphicFramePr>
        <p:xfrm>
          <a:off x="2714612" y="4786322"/>
          <a:ext cx="3786214" cy="617220"/>
        </p:xfrm>
        <a:graphic>
          <a:graphicData uri="http://schemas.openxmlformats.org/drawingml/2006/table">
            <a:tbl>
              <a:tblPr/>
              <a:tblGrid>
                <a:gridCol w="3786214"/>
              </a:tblGrid>
              <a:tr h="331468">
                <a:tc>
                  <a:txBody>
                    <a:bodyPr/>
                    <a:lstStyle/>
                    <a:p>
                      <a:pPr algn="ctr" fontAlgn="b"/>
                      <a:r>
                        <a:rPr lang="en-US" sz="2000" b="1" i="0" u="none" strike="noStrike" dirty="0" smtClean="0">
                          <a:solidFill>
                            <a:schemeClr val="tx1"/>
                          </a:solidFill>
                          <a:latin typeface="Calibri"/>
                        </a:rPr>
                        <a:t>Spirit</a:t>
                      </a:r>
                      <a:r>
                        <a:rPr lang="ru-RU" sz="2000" b="1" i="0" u="none" strike="noStrike" dirty="0" smtClean="0">
                          <a:solidFill>
                            <a:schemeClr val="tx1"/>
                          </a:solidFill>
                          <a:latin typeface="Calibri"/>
                        </a:rPr>
                        <a:t>, </a:t>
                      </a:r>
                      <a:r>
                        <a:rPr lang="en-US" sz="2000" b="1" i="0" u="none" strike="noStrike" dirty="0" smtClean="0">
                          <a:solidFill>
                            <a:schemeClr val="tx1"/>
                          </a:solidFill>
                          <a:latin typeface="Calibri"/>
                        </a:rPr>
                        <a:t>Opportunity </a:t>
                      </a:r>
                    </a:p>
                    <a:p>
                      <a:pPr algn="ctr" fontAlgn="b"/>
                      <a:r>
                        <a:rPr lang="en-US" sz="2000" b="1" i="0" u="none" strike="noStrike" dirty="0" smtClean="0">
                          <a:solidFill>
                            <a:schemeClr val="tx1"/>
                          </a:solidFill>
                          <a:latin typeface="Calibri"/>
                        </a:rPr>
                        <a:t>2003 - </a:t>
                      </a:r>
                      <a:r>
                        <a:rPr lang="ru-RU" sz="2000" b="1" i="0" u="none" strike="noStrike" dirty="0" smtClean="0">
                          <a:solidFill>
                            <a:schemeClr val="tx1"/>
                          </a:solidFill>
                          <a:latin typeface="Calibri"/>
                        </a:rPr>
                        <a:t> </a:t>
                      </a:r>
                      <a:r>
                        <a:rPr lang="en-US" sz="2000" b="1" i="0" u="none" strike="noStrike" dirty="0" smtClean="0">
                          <a:solidFill>
                            <a:schemeClr val="tx1"/>
                          </a:solidFill>
                          <a:latin typeface="Calibri"/>
                        </a:rPr>
                        <a:t>2018 </a:t>
                      </a:r>
                      <a:r>
                        <a:rPr lang="ru-RU" sz="2000" b="1" i="0" u="none" strike="noStrike" dirty="0" smtClean="0">
                          <a:solidFill>
                            <a:schemeClr val="tx1"/>
                          </a:solidFill>
                          <a:latin typeface="Calibri"/>
                        </a:rPr>
                        <a:t>гг. </a:t>
                      </a:r>
                    </a:p>
                  </a:txBody>
                  <a:tcPr marL="7620" marR="7620" marT="7620" marB="0" anchor="b">
                    <a:lnL>
                      <a:noFill/>
                    </a:lnL>
                    <a:lnR>
                      <a:noFill/>
                    </a:lnR>
                    <a:lnT>
                      <a:noFill/>
                    </a:lnT>
                    <a:lnB>
                      <a:noFill/>
                    </a:lnB>
                  </a:tcPr>
                </a:tc>
              </a:tr>
            </a:tbl>
          </a:graphicData>
        </a:graphic>
      </p:graphicFrame>
      <p:pic>
        <p:nvPicPr>
          <p:cNvPr id="140292" name="Picture 4" descr="Опубликована финальная карта путешествия Opportunity Космос, Марс, Карты, Opportunity, Rover, Длиннопост"/>
          <p:cNvPicPr>
            <a:picLocks noChangeAspect="1" noChangeArrowheads="1"/>
          </p:cNvPicPr>
          <p:nvPr/>
        </p:nvPicPr>
        <p:blipFill>
          <a:blip r:embed="rId5" cstate="print"/>
          <a:srcRect/>
          <a:stretch>
            <a:fillRect/>
          </a:stretch>
        </p:blipFill>
        <p:spPr bwMode="auto">
          <a:xfrm>
            <a:off x="1357290" y="928695"/>
            <a:ext cx="6667500" cy="3714751"/>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6" name="Таблица 5"/>
          <p:cNvGraphicFramePr>
            <a:graphicFrameLocks noGrp="1"/>
          </p:cNvGraphicFramePr>
          <p:nvPr/>
        </p:nvGraphicFramePr>
        <p:xfrm>
          <a:off x="3571868" y="285728"/>
          <a:ext cx="3714776" cy="312420"/>
        </p:xfrm>
        <a:graphic>
          <a:graphicData uri="http://schemas.openxmlformats.org/drawingml/2006/table">
            <a:tbl>
              <a:tblPr/>
              <a:tblGrid>
                <a:gridCol w="3714776"/>
              </a:tblGrid>
              <a:tr h="182880">
                <a:tc>
                  <a:txBody>
                    <a:bodyPr/>
                    <a:lstStyle/>
                    <a:p>
                      <a:pPr algn="ctr" fontAlgn="b"/>
                      <a:r>
                        <a:rPr lang="ru-RU" sz="2000" b="1" i="0" u="none" strike="noStrike" dirty="0" smtClean="0">
                          <a:solidFill>
                            <a:schemeClr val="tx1"/>
                          </a:solidFill>
                          <a:latin typeface="Calibri"/>
                        </a:rPr>
                        <a:t>Система</a:t>
                      </a:r>
                      <a:r>
                        <a:rPr lang="ru-RU" sz="2000" b="1" i="0" u="none" strike="noStrike" baseline="0" dirty="0" smtClean="0">
                          <a:solidFill>
                            <a:schemeClr val="tx1"/>
                          </a:solidFill>
                          <a:latin typeface="Calibri"/>
                        </a:rPr>
                        <a:t> </a:t>
                      </a:r>
                      <a:r>
                        <a:rPr lang="ru-RU" sz="2000" b="1" i="0" u="none" strike="noStrike" dirty="0" smtClean="0">
                          <a:solidFill>
                            <a:schemeClr val="tx1"/>
                          </a:solidFill>
                          <a:latin typeface="Calibri"/>
                        </a:rPr>
                        <a:t>Юпитера</a:t>
                      </a:r>
                    </a:p>
                  </a:txBody>
                  <a:tcPr marL="7620" marR="7620" marT="7620" marB="0" anchor="b">
                    <a:lnL>
                      <a:noFill/>
                    </a:lnL>
                    <a:lnR>
                      <a:noFill/>
                    </a:lnR>
                    <a:lnT>
                      <a:noFill/>
                    </a:lnT>
                    <a:lnB>
                      <a:noFill/>
                    </a:lnB>
                  </a:tcPr>
                </a:tc>
              </a:tr>
            </a:tbl>
          </a:graphicData>
        </a:graphic>
      </p:graphicFrame>
      <p:graphicFrame>
        <p:nvGraphicFramePr>
          <p:cNvPr id="10" name="Таблица 9"/>
          <p:cNvGraphicFramePr>
            <a:graphicFrameLocks noGrp="1"/>
          </p:cNvGraphicFramePr>
          <p:nvPr/>
        </p:nvGraphicFramePr>
        <p:xfrm>
          <a:off x="3929058" y="4786322"/>
          <a:ext cx="2286016" cy="617220"/>
        </p:xfrm>
        <a:graphic>
          <a:graphicData uri="http://schemas.openxmlformats.org/drawingml/2006/table">
            <a:tbl>
              <a:tblPr/>
              <a:tblGrid>
                <a:gridCol w="2286016"/>
              </a:tblGrid>
              <a:tr h="331468">
                <a:tc>
                  <a:txBody>
                    <a:bodyPr/>
                    <a:lstStyle/>
                    <a:p>
                      <a:pPr algn="ctr" fontAlgn="b"/>
                      <a:r>
                        <a:rPr lang="en-US" sz="2000" b="1" i="0" u="none" strike="noStrike" dirty="0" err="1" smtClean="0">
                          <a:solidFill>
                            <a:schemeClr val="tx1"/>
                          </a:solidFill>
                          <a:latin typeface="Calibri"/>
                        </a:rPr>
                        <a:t>Galilio</a:t>
                      </a:r>
                      <a:r>
                        <a:rPr lang="en-US" sz="2000" b="1" i="0" u="none" strike="noStrike" dirty="0" smtClean="0">
                          <a:solidFill>
                            <a:schemeClr val="tx1"/>
                          </a:solidFill>
                          <a:latin typeface="Calibri"/>
                        </a:rPr>
                        <a:t> </a:t>
                      </a:r>
                    </a:p>
                    <a:p>
                      <a:pPr algn="ctr" fontAlgn="b"/>
                      <a:r>
                        <a:rPr lang="en-US" sz="2000" b="1" i="0" u="none" strike="noStrike" dirty="0" smtClean="0">
                          <a:solidFill>
                            <a:schemeClr val="tx1"/>
                          </a:solidFill>
                          <a:latin typeface="Calibri"/>
                        </a:rPr>
                        <a:t>1989 -2003 </a:t>
                      </a:r>
                      <a:r>
                        <a:rPr lang="ru-RU" sz="2000" b="1" i="0" u="none" strike="noStrike" dirty="0" smtClean="0">
                          <a:solidFill>
                            <a:schemeClr val="tx1"/>
                          </a:solidFill>
                          <a:latin typeface="Calibri"/>
                        </a:rPr>
                        <a:t>гг. </a:t>
                      </a:r>
                    </a:p>
                  </a:txBody>
                  <a:tcPr marL="7620" marR="7620" marT="7620" marB="0" anchor="b">
                    <a:lnL>
                      <a:noFill/>
                    </a:lnL>
                    <a:lnR>
                      <a:noFill/>
                    </a:lnR>
                    <a:lnT>
                      <a:noFill/>
                    </a:lnT>
                    <a:lnB>
                      <a:noFill/>
                    </a:lnB>
                  </a:tcPr>
                </a:tc>
              </a:tr>
            </a:tbl>
          </a:graphicData>
        </a:graphic>
      </p:graphicFrame>
      <p:pic>
        <p:nvPicPr>
          <p:cNvPr id="142340" name="Picture 4" descr="https://space.skyrocket.de/img_sat/galileo-probe__1.jpg"/>
          <p:cNvPicPr>
            <a:picLocks noChangeAspect="1" noChangeArrowheads="1"/>
          </p:cNvPicPr>
          <p:nvPr/>
        </p:nvPicPr>
        <p:blipFill>
          <a:blip r:embed="rId5" cstate="print"/>
          <a:srcRect/>
          <a:stretch>
            <a:fillRect/>
          </a:stretch>
        </p:blipFill>
        <p:spPr bwMode="auto">
          <a:xfrm>
            <a:off x="6786577" y="1071546"/>
            <a:ext cx="1904537" cy="3071834"/>
          </a:xfrm>
          <a:prstGeom prst="rect">
            <a:avLst/>
          </a:prstGeom>
          <a:noFill/>
        </p:spPr>
      </p:pic>
      <p:pic>
        <p:nvPicPr>
          <p:cNvPr id="142346" name="Picture 10" descr="https://i0.wp.com/factrepublic.com/wp-content/uploads/2017/03/84.Galileo-probe.jpg"/>
          <p:cNvPicPr>
            <a:picLocks noChangeAspect="1" noChangeArrowheads="1"/>
          </p:cNvPicPr>
          <p:nvPr/>
        </p:nvPicPr>
        <p:blipFill>
          <a:blip r:embed="rId6" cstate="print"/>
          <a:srcRect/>
          <a:stretch>
            <a:fillRect/>
          </a:stretch>
        </p:blipFill>
        <p:spPr bwMode="auto">
          <a:xfrm>
            <a:off x="428596" y="1000108"/>
            <a:ext cx="5905500" cy="314325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6" name="Таблица 5"/>
          <p:cNvGraphicFramePr>
            <a:graphicFrameLocks noGrp="1"/>
          </p:cNvGraphicFramePr>
          <p:nvPr/>
        </p:nvGraphicFramePr>
        <p:xfrm>
          <a:off x="3571868" y="285728"/>
          <a:ext cx="3714776" cy="312420"/>
        </p:xfrm>
        <a:graphic>
          <a:graphicData uri="http://schemas.openxmlformats.org/drawingml/2006/table">
            <a:tbl>
              <a:tblPr/>
              <a:tblGrid>
                <a:gridCol w="3714776"/>
              </a:tblGrid>
              <a:tr h="182880">
                <a:tc>
                  <a:txBody>
                    <a:bodyPr/>
                    <a:lstStyle/>
                    <a:p>
                      <a:pPr algn="ctr" fontAlgn="b"/>
                      <a:r>
                        <a:rPr lang="ru-RU" sz="2000" b="1" i="0" u="none" strike="noStrike" dirty="0" smtClean="0">
                          <a:solidFill>
                            <a:schemeClr val="tx1"/>
                          </a:solidFill>
                          <a:latin typeface="Calibri"/>
                        </a:rPr>
                        <a:t>Система</a:t>
                      </a:r>
                      <a:r>
                        <a:rPr lang="ru-RU" sz="2000" b="1" i="0" u="none" strike="noStrike" baseline="0" dirty="0" smtClean="0">
                          <a:solidFill>
                            <a:schemeClr val="tx1"/>
                          </a:solidFill>
                          <a:latin typeface="Calibri"/>
                        </a:rPr>
                        <a:t> </a:t>
                      </a:r>
                      <a:r>
                        <a:rPr lang="ru-RU" sz="2000" b="1" i="0" u="none" strike="noStrike" dirty="0" smtClean="0">
                          <a:solidFill>
                            <a:schemeClr val="tx1"/>
                          </a:solidFill>
                          <a:latin typeface="Calibri"/>
                        </a:rPr>
                        <a:t>Сатурна</a:t>
                      </a:r>
                    </a:p>
                  </a:txBody>
                  <a:tcPr marL="7620" marR="7620" marT="7620" marB="0" anchor="b">
                    <a:lnL>
                      <a:noFill/>
                    </a:lnL>
                    <a:lnR>
                      <a:noFill/>
                    </a:lnR>
                    <a:lnT>
                      <a:noFill/>
                    </a:lnT>
                    <a:lnB>
                      <a:noFill/>
                    </a:lnB>
                  </a:tcPr>
                </a:tc>
              </a:tr>
            </a:tbl>
          </a:graphicData>
        </a:graphic>
      </p:graphicFrame>
      <p:graphicFrame>
        <p:nvGraphicFramePr>
          <p:cNvPr id="10" name="Таблица 9"/>
          <p:cNvGraphicFramePr>
            <a:graphicFrameLocks noGrp="1"/>
          </p:cNvGraphicFramePr>
          <p:nvPr/>
        </p:nvGraphicFramePr>
        <p:xfrm>
          <a:off x="357158" y="4572008"/>
          <a:ext cx="2286016" cy="617220"/>
        </p:xfrm>
        <a:graphic>
          <a:graphicData uri="http://schemas.openxmlformats.org/drawingml/2006/table">
            <a:tbl>
              <a:tblPr/>
              <a:tblGrid>
                <a:gridCol w="2286016"/>
              </a:tblGrid>
              <a:tr h="331468">
                <a:tc>
                  <a:txBody>
                    <a:bodyPr/>
                    <a:lstStyle/>
                    <a:p>
                      <a:pPr algn="ctr" fontAlgn="b"/>
                      <a:r>
                        <a:rPr lang="ru-RU" sz="2000" b="1" i="0" u="none" strike="noStrike" dirty="0" err="1" smtClean="0">
                          <a:solidFill>
                            <a:schemeClr val="tx1"/>
                          </a:solidFill>
                          <a:latin typeface="Calibri"/>
                        </a:rPr>
                        <a:t>Кассини</a:t>
                      </a:r>
                      <a:r>
                        <a:rPr lang="ru-RU" sz="2000" b="1" i="0" u="none" strike="noStrike" baseline="0" dirty="0" smtClean="0">
                          <a:solidFill>
                            <a:schemeClr val="tx1"/>
                          </a:solidFill>
                          <a:latin typeface="Calibri"/>
                        </a:rPr>
                        <a:t> - Гюйгенс</a:t>
                      </a:r>
                      <a:endParaRPr lang="en-US" sz="2000" b="1" i="0" u="none" strike="noStrike" dirty="0" smtClean="0">
                        <a:solidFill>
                          <a:schemeClr val="tx1"/>
                        </a:solidFill>
                        <a:latin typeface="Calibri"/>
                      </a:endParaRPr>
                    </a:p>
                    <a:p>
                      <a:pPr algn="ctr" fontAlgn="b"/>
                      <a:r>
                        <a:rPr lang="en-US" sz="2000" b="1" i="0" u="none" strike="noStrike" dirty="0" smtClean="0">
                          <a:solidFill>
                            <a:schemeClr val="tx1"/>
                          </a:solidFill>
                          <a:latin typeface="Calibri"/>
                        </a:rPr>
                        <a:t>199</a:t>
                      </a:r>
                      <a:r>
                        <a:rPr lang="ru-RU" sz="2000" b="1" i="0" u="none" strike="noStrike" dirty="0" smtClean="0">
                          <a:solidFill>
                            <a:schemeClr val="tx1"/>
                          </a:solidFill>
                          <a:latin typeface="Calibri"/>
                        </a:rPr>
                        <a:t>7</a:t>
                      </a:r>
                      <a:r>
                        <a:rPr lang="en-US" sz="2000" b="1" i="0" u="none" strike="noStrike" dirty="0" smtClean="0">
                          <a:solidFill>
                            <a:schemeClr val="tx1"/>
                          </a:solidFill>
                          <a:latin typeface="Calibri"/>
                        </a:rPr>
                        <a:t> -20</a:t>
                      </a:r>
                      <a:r>
                        <a:rPr lang="ru-RU" sz="2000" b="1" i="0" u="none" strike="noStrike" dirty="0" smtClean="0">
                          <a:solidFill>
                            <a:schemeClr val="tx1"/>
                          </a:solidFill>
                          <a:latin typeface="Calibri"/>
                        </a:rPr>
                        <a:t>17</a:t>
                      </a:r>
                      <a:r>
                        <a:rPr lang="en-US" sz="2000" b="1" i="0" u="none" strike="noStrike" dirty="0" smtClean="0">
                          <a:solidFill>
                            <a:schemeClr val="tx1"/>
                          </a:solidFill>
                          <a:latin typeface="Calibri"/>
                        </a:rPr>
                        <a:t> </a:t>
                      </a:r>
                      <a:r>
                        <a:rPr lang="ru-RU" sz="2000" b="1" i="0" u="none" strike="noStrike" dirty="0" smtClean="0">
                          <a:solidFill>
                            <a:schemeClr val="tx1"/>
                          </a:solidFill>
                          <a:latin typeface="Calibri"/>
                        </a:rPr>
                        <a:t>гг. </a:t>
                      </a:r>
                    </a:p>
                  </a:txBody>
                  <a:tcPr marL="7620" marR="7620" marT="7620" marB="0" anchor="b">
                    <a:lnL>
                      <a:noFill/>
                    </a:lnL>
                    <a:lnR>
                      <a:noFill/>
                    </a:lnR>
                    <a:lnT>
                      <a:noFill/>
                    </a:lnT>
                    <a:lnB>
                      <a:noFill/>
                    </a:lnB>
                  </a:tcPr>
                </a:tc>
              </a:tr>
            </a:tbl>
          </a:graphicData>
        </a:graphic>
      </p:graphicFrame>
      <p:pic>
        <p:nvPicPr>
          <p:cNvPr id="144386" name="Picture 2" descr="https://live.staticflickr.com/1484/25173314389_9b28900c28_b.jpg"/>
          <p:cNvPicPr>
            <a:picLocks noChangeAspect="1" noChangeArrowheads="1"/>
          </p:cNvPicPr>
          <p:nvPr/>
        </p:nvPicPr>
        <p:blipFill>
          <a:blip r:embed="rId5" cstate="print"/>
          <a:srcRect/>
          <a:stretch>
            <a:fillRect/>
          </a:stretch>
        </p:blipFill>
        <p:spPr bwMode="auto">
          <a:xfrm>
            <a:off x="214282" y="714356"/>
            <a:ext cx="5753072" cy="3528252"/>
          </a:xfrm>
          <a:prstGeom prst="rect">
            <a:avLst/>
          </a:prstGeom>
          <a:noFill/>
        </p:spPr>
      </p:pic>
      <p:pic>
        <p:nvPicPr>
          <p:cNvPr id="144388" name="Picture 4" descr="https://www.slashgear.com/wp-content/uploads/2020/01/huygens_main-1.jpg"/>
          <p:cNvPicPr>
            <a:picLocks noChangeAspect="1" noChangeArrowheads="1"/>
          </p:cNvPicPr>
          <p:nvPr/>
        </p:nvPicPr>
        <p:blipFill>
          <a:blip r:embed="rId6" cstate="print"/>
          <a:srcRect l="34727"/>
          <a:stretch>
            <a:fillRect/>
          </a:stretch>
        </p:blipFill>
        <p:spPr bwMode="auto">
          <a:xfrm>
            <a:off x="6072198" y="3571876"/>
            <a:ext cx="2819802" cy="2385093"/>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6" name="Таблица 5"/>
          <p:cNvGraphicFramePr>
            <a:graphicFrameLocks noGrp="1"/>
          </p:cNvGraphicFramePr>
          <p:nvPr/>
        </p:nvGraphicFramePr>
        <p:xfrm>
          <a:off x="3571868" y="285728"/>
          <a:ext cx="3714776" cy="312420"/>
        </p:xfrm>
        <a:graphic>
          <a:graphicData uri="http://schemas.openxmlformats.org/drawingml/2006/table">
            <a:tbl>
              <a:tblPr/>
              <a:tblGrid>
                <a:gridCol w="3714776"/>
              </a:tblGrid>
              <a:tr h="182880">
                <a:tc>
                  <a:txBody>
                    <a:bodyPr/>
                    <a:lstStyle/>
                    <a:p>
                      <a:pPr algn="ctr" fontAlgn="b"/>
                      <a:r>
                        <a:rPr lang="ru-RU" sz="2000" b="1" i="0" u="none" strike="noStrike" dirty="0" smtClean="0">
                          <a:solidFill>
                            <a:schemeClr val="tx1"/>
                          </a:solidFill>
                          <a:latin typeface="Calibri"/>
                        </a:rPr>
                        <a:t>Уран и Нептун</a:t>
                      </a:r>
                    </a:p>
                  </a:txBody>
                  <a:tcPr marL="7620" marR="7620" marT="7620" marB="0" anchor="b">
                    <a:lnL>
                      <a:noFill/>
                    </a:lnL>
                    <a:lnR>
                      <a:noFill/>
                    </a:lnR>
                    <a:lnT>
                      <a:noFill/>
                    </a:lnT>
                    <a:lnB>
                      <a:noFill/>
                    </a:lnB>
                  </a:tcPr>
                </a:tc>
              </a:tr>
            </a:tbl>
          </a:graphicData>
        </a:graphic>
      </p:graphicFrame>
      <p:graphicFrame>
        <p:nvGraphicFramePr>
          <p:cNvPr id="10" name="Таблица 9"/>
          <p:cNvGraphicFramePr>
            <a:graphicFrameLocks noGrp="1"/>
          </p:cNvGraphicFramePr>
          <p:nvPr/>
        </p:nvGraphicFramePr>
        <p:xfrm>
          <a:off x="3500430" y="5715016"/>
          <a:ext cx="2286016" cy="331468"/>
        </p:xfrm>
        <a:graphic>
          <a:graphicData uri="http://schemas.openxmlformats.org/drawingml/2006/table">
            <a:tbl>
              <a:tblPr/>
              <a:tblGrid>
                <a:gridCol w="2286016"/>
              </a:tblGrid>
              <a:tr h="331468">
                <a:tc>
                  <a:txBody>
                    <a:bodyPr/>
                    <a:lstStyle/>
                    <a:p>
                      <a:pPr algn="ctr" fontAlgn="b"/>
                      <a:r>
                        <a:rPr lang="ru-RU" sz="2000" b="1" i="0" u="none" strike="noStrike" dirty="0" smtClean="0">
                          <a:solidFill>
                            <a:schemeClr val="tx1"/>
                          </a:solidFill>
                          <a:latin typeface="Calibri"/>
                        </a:rPr>
                        <a:t>Вояджер -2</a:t>
                      </a:r>
                      <a:endParaRPr lang="en-US" sz="2000" b="1" i="0" u="none" strike="noStrike" dirty="0" smtClean="0">
                        <a:solidFill>
                          <a:schemeClr val="tx1"/>
                        </a:solidFill>
                        <a:latin typeface="Calibri"/>
                      </a:endParaRPr>
                    </a:p>
                  </a:txBody>
                  <a:tcPr marL="7620" marR="7620" marT="7620" marB="0" anchor="b">
                    <a:lnL>
                      <a:noFill/>
                    </a:lnL>
                    <a:lnR>
                      <a:noFill/>
                    </a:lnR>
                    <a:lnT>
                      <a:noFill/>
                    </a:lnT>
                    <a:lnB>
                      <a:noFill/>
                    </a:lnB>
                  </a:tcPr>
                </a:tc>
              </a:tr>
            </a:tbl>
          </a:graphicData>
        </a:graphic>
      </p:graphicFrame>
      <p:sp>
        <p:nvSpPr>
          <p:cNvPr id="8" name="Прямоугольник 7"/>
          <p:cNvSpPr/>
          <p:nvPr/>
        </p:nvSpPr>
        <p:spPr>
          <a:xfrm>
            <a:off x="642910" y="4643446"/>
            <a:ext cx="3429024" cy="461665"/>
          </a:xfrm>
          <a:prstGeom prst="rect">
            <a:avLst/>
          </a:prstGeom>
        </p:spPr>
        <p:txBody>
          <a:bodyPr wrap="square">
            <a:spAutoFit/>
          </a:bodyPr>
          <a:lstStyle/>
          <a:p>
            <a:r>
              <a:rPr lang="ru-RU" sz="1200" dirty="0" smtClean="0"/>
              <a:t>24 января 1986 года — максимальное сближение с Ураном (81,5 тыс. км).</a:t>
            </a:r>
            <a:endParaRPr lang="ru-RU" sz="1200" dirty="0"/>
          </a:p>
        </p:txBody>
      </p:sp>
      <p:sp>
        <p:nvSpPr>
          <p:cNvPr id="11" name="Прямоугольник 10"/>
          <p:cNvSpPr/>
          <p:nvPr/>
        </p:nvSpPr>
        <p:spPr>
          <a:xfrm>
            <a:off x="5715008" y="4643446"/>
            <a:ext cx="3143272" cy="646331"/>
          </a:xfrm>
          <a:prstGeom prst="rect">
            <a:avLst/>
          </a:prstGeom>
        </p:spPr>
        <p:txBody>
          <a:bodyPr wrap="square">
            <a:spAutoFit/>
          </a:bodyPr>
          <a:lstStyle/>
          <a:p>
            <a:r>
              <a:rPr lang="ru-RU" sz="1200" dirty="0" smtClean="0"/>
              <a:t>24 августа 1989 года — максимальное сближение с Нептуном</a:t>
            </a:r>
          </a:p>
          <a:p>
            <a:r>
              <a:rPr lang="ru-RU" sz="1200" dirty="0" smtClean="0"/>
              <a:t>(48 тыс. км) .</a:t>
            </a:r>
            <a:endParaRPr lang="ru-RU" sz="1200" dirty="0"/>
          </a:p>
        </p:txBody>
      </p:sp>
      <p:pic>
        <p:nvPicPr>
          <p:cNvPr id="146438" name="Picture 6" descr="Этот снимок Нептуна был сделан зондом за пять дней до максимального сближения с планетой. На снимке отчётливо видно «Большое Тёмное пятно» — шторм в атмосфере Нептуна. Изображение: NASA/JPL"/>
          <p:cNvPicPr>
            <a:picLocks noChangeAspect="1" noChangeArrowheads="1"/>
          </p:cNvPicPr>
          <p:nvPr/>
        </p:nvPicPr>
        <p:blipFill>
          <a:blip r:embed="rId5" cstate="print"/>
          <a:srcRect/>
          <a:stretch>
            <a:fillRect/>
          </a:stretch>
        </p:blipFill>
        <p:spPr bwMode="auto">
          <a:xfrm>
            <a:off x="5072066" y="928670"/>
            <a:ext cx="3600000" cy="3594000"/>
          </a:xfrm>
          <a:prstGeom prst="rect">
            <a:avLst/>
          </a:prstGeom>
          <a:noFill/>
        </p:spPr>
      </p:pic>
      <p:sp>
        <p:nvSpPr>
          <p:cNvPr id="146440" name="AutoShape 8" descr="https://universetoday.ru/wp-content/uploads/2018/09/Uranus.jpg"/>
          <p:cNvSpPr>
            <a:spLocks noChangeAspect="1" noChangeArrowheads="1"/>
          </p:cNvSpPr>
          <p:nvPr/>
        </p:nvSpPr>
        <p:spPr bwMode="auto">
          <a:xfrm>
            <a:off x="155575" y="-3268663"/>
            <a:ext cx="12115800" cy="68199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46442" name="AutoShape 10" descr="https://universetoday.ru/wp-content/uploads/2018/09/Uranus.jpg"/>
          <p:cNvSpPr>
            <a:spLocks noChangeAspect="1" noChangeArrowheads="1"/>
          </p:cNvSpPr>
          <p:nvPr/>
        </p:nvSpPr>
        <p:spPr bwMode="auto">
          <a:xfrm>
            <a:off x="155575" y="-3268663"/>
            <a:ext cx="12115800" cy="68199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46444" name="AutoShape 12" descr="https://universetoday.ru/wp-content/uploads/2018/09/Uranus.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46446" name="AutoShape 14" descr="https://universetoday.ru/wp-content/uploads/2018/09/Uranus.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46448" name="AutoShape 16" descr="https://universetoday.ru/wp-content/uploads/2018/09/Uranus.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46450" name="AutoShape 18" descr="https://universetoday.ru/wp-content/uploads/2018/09/Uranus.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46452" name="AutoShape 20" descr="https://universetoday.ru/wp-content/uploads/2018/09/Uranus.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46454" name="AutoShape 22" descr="https://universetoday.ru/wp-content/uploads/2018/09/Uranus.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46456" name="Picture 24" descr="Kuva"/>
          <p:cNvPicPr>
            <a:picLocks noChangeAspect="1" noChangeArrowheads="1"/>
          </p:cNvPicPr>
          <p:nvPr/>
        </p:nvPicPr>
        <p:blipFill>
          <a:blip r:embed="rId6" cstate="print"/>
          <a:srcRect r="51470"/>
          <a:stretch>
            <a:fillRect/>
          </a:stretch>
        </p:blipFill>
        <p:spPr bwMode="auto">
          <a:xfrm>
            <a:off x="571472" y="928669"/>
            <a:ext cx="3600000" cy="3567249"/>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sp>
        <p:nvSpPr>
          <p:cNvPr id="6" name="Прямоугольник 5"/>
          <p:cNvSpPr/>
          <p:nvPr/>
        </p:nvSpPr>
        <p:spPr>
          <a:xfrm>
            <a:off x="928662" y="1428736"/>
            <a:ext cx="7858180" cy="707886"/>
          </a:xfrm>
          <a:prstGeom prst="rect">
            <a:avLst/>
          </a:prstGeom>
        </p:spPr>
        <p:txBody>
          <a:bodyPr wrap="square">
            <a:spAutoFit/>
          </a:bodyPr>
          <a:lstStyle/>
          <a:p>
            <a:pPr marL="342900" lvl="0" indent="-342900" algn="ctr">
              <a:spcAft>
                <a:spcPts val="1200"/>
              </a:spcAft>
            </a:pPr>
            <a:r>
              <a:rPr lang="ru-RU" sz="4000" dirty="0" smtClean="0"/>
              <a:t>Что работает сегодня</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5" name="Таблица 4"/>
          <p:cNvGraphicFramePr>
            <a:graphicFrameLocks noGrp="1"/>
          </p:cNvGraphicFramePr>
          <p:nvPr/>
        </p:nvGraphicFramePr>
        <p:xfrm>
          <a:off x="3500430" y="500042"/>
          <a:ext cx="2428892" cy="396260"/>
        </p:xfrm>
        <a:graphic>
          <a:graphicData uri="http://schemas.openxmlformats.org/drawingml/2006/table">
            <a:tbl>
              <a:tblPr/>
              <a:tblGrid>
                <a:gridCol w="2428892"/>
              </a:tblGrid>
              <a:tr h="396260">
                <a:tc>
                  <a:txBody>
                    <a:bodyPr/>
                    <a:lstStyle/>
                    <a:p>
                      <a:pPr algn="ctr" fontAlgn="b"/>
                      <a:r>
                        <a:rPr lang="ru-RU" sz="2000" b="1" i="0" u="none" strike="noStrike" dirty="0" smtClean="0">
                          <a:solidFill>
                            <a:schemeClr val="tx1"/>
                          </a:solidFill>
                          <a:latin typeface="Calibri"/>
                        </a:rPr>
                        <a:t>Луна </a:t>
                      </a:r>
                    </a:p>
                  </a:txBody>
                  <a:tcPr marL="7620" marR="7620" marT="7620" marB="0" anchor="b">
                    <a:lnL>
                      <a:noFill/>
                    </a:lnL>
                    <a:lnR>
                      <a:noFill/>
                    </a:lnR>
                    <a:lnT>
                      <a:noFill/>
                    </a:lnT>
                    <a:lnB>
                      <a:noFill/>
                    </a:lnB>
                  </a:tcPr>
                </a:tc>
              </a:tr>
            </a:tbl>
          </a:graphicData>
        </a:graphic>
      </p:graphicFrame>
      <p:graphicFrame>
        <p:nvGraphicFramePr>
          <p:cNvPr id="7" name="Таблица 6"/>
          <p:cNvGraphicFramePr>
            <a:graphicFrameLocks noGrp="1"/>
          </p:cNvGraphicFramePr>
          <p:nvPr/>
        </p:nvGraphicFramePr>
        <p:xfrm>
          <a:off x="714348" y="1142984"/>
          <a:ext cx="8001056" cy="3999360"/>
        </p:xfrm>
        <a:graphic>
          <a:graphicData uri="http://schemas.openxmlformats.org/drawingml/2006/table">
            <a:tbl>
              <a:tblPr>
                <a:tableStyleId>{18603FDC-E32A-4AB5-989C-0864C3EAD2B8}</a:tableStyleId>
              </a:tblPr>
              <a:tblGrid>
                <a:gridCol w="571504"/>
                <a:gridCol w="928694"/>
                <a:gridCol w="1571636"/>
                <a:gridCol w="928694"/>
                <a:gridCol w="928694"/>
                <a:gridCol w="3071834"/>
              </a:tblGrid>
              <a:tr h="432000">
                <a:tc>
                  <a:txBody>
                    <a:bodyPr/>
                    <a:lstStyle/>
                    <a:p>
                      <a:pPr indent="0" algn="ctr">
                        <a:spcAft>
                          <a:spcPts val="0"/>
                        </a:spcAft>
                      </a:pPr>
                      <a:r>
                        <a:rPr lang="ru-RU" sz="1600" dirty="0" smtClean="0">
                          <a:solidFill>
                            <a:schemeClr val="bg1"/>
                          </a:solidFill>
                        </a:rPr>
                        <a:t>№</a:t>
                      </a:r>
                      <a:endParaRPr lang="ru-RU" sz="1600" dirty="0">
                        <a:solidFill>
                          <a:schemeClr val="bg1"/>
                        </a:solidFill>
                        <a:latin typeface="Times New Roman"/>
                        <a:ea typeface="Calibri"/>
                        <a:cs typeface="Arial Unicode MS"/>
                      </a:endParaRPr>
                    </a:p>
                  </a:txBody>
                  <a:tcPr marL="68580" marR="68580" marT="0" marB="0" anchor="ctr"/>
                </a:tc>
                <a:tc>
                  <a:txBody>
                    <a:bodyPr/>
                    <a:lstStyle/>
                    <a:p>
                      <a:pPr indent="0" algn="ctr">
                        <a:spcAft>
                          <a:spcPts val="0"/>
                        </a:spcAft>
                      </a:pPr>
                      <a:r>
                        <a:rPr lang="ru-RU" sz="1600" dirty="0">
                          <a:solidFill>
                            <a:schemeClr val="bg1"/>
                          </a:solidFill>
                        </a:rPr>
                        <a:t>Дата запуска</a:t>
                      </a:r>
                      <a:endParaRPr lang="ru-RU" sz="1600" dirty="0">
                        <a:solidFill>
                          <a:schemeClr val="bg1"/>
                        </a:solidFill>
                        <a:latin typeface="Times New Roman"/>
                        <a:ea typeface="Calibri"/>
                        <a:cs typeface="Arial Unicode MS"/>
                      </a:endParaRPr>
                    </a:p>
                  </a:txBody>
                  <a:tcPr marL="68580" marR="68580" marT="0" marB="0" anchor="ctr"/>
                </a:tc>
                <a:tc>
                  <a:txBody>
                    <a:bodyPr/>
                    <a:lstStyle/>
                    <a:p>
                      <a:pPr indent="0" algn="ctr">
                        <a:spcAft>
                          <a:spcPts val="0"/>
                        </a:spcAft>
                      </a:pPr>
                      <a:r>
                        <a:rPr lang="ru-RU" sz="1600">
                          <a:solidFill>
                            <a:schemeClr val="bg1"/>
                          </a:solidFill>
                        </a:rPr>
                        <a:t>Название</a:t>
                      </a:r>
                      <a:endParaRPr lang="ru-RU" sz="1600">
                        <a:solidFill>
                          <a:schemeClr val="bg1"/>
                        </a:solidFill>
                        <a:latin typeface="Times New Roman"/>
                        <a:ea typeface="Calibri"/>
                        <a:cs typeface="Arial Unicode MS"/>
                      </a:endParaRPr>
                    </a:p>
                  </a:txBody>
                  <a:tcPr marL="68580" marR="68580" marT="0" marB="0" anchor="ctr"/>
                </a:tc>
                <a:tc>
                  <a:txBody>
                    <a:bodyPr/>
                    <a:lstStyle/>
                    <a:p>
                      <a:pPr indent="0" algn="ctr">
                        <a:spcAft>
                          <a:spcPts val="0"/>
                        </a:spcAft>
                      </a:pPr>
                      <a:r>
                        <a:rPr lang="ru-RU" sz="1600">
                          <a:solidFill>
                            <a:schemeClr val="bg1"/>
                          </a:solidFill>
                        </a:rPr>
                        <a:t>Страна</a:t>
                      </a:r>
                      <a:endParaRPr lang="ru-RU" sz="1600">
                        <a:solidFill>
                          <a:schemeClr val="bg1"/>
                        </a:solidFill>
                        <a:latin typeface="Times New Roman"/>
                        <a:ea typeface="Calibri"/>
                        <a:cs typeface="Arial Unicode MS"/>
                      </a:endParaRPr>
                    </a:p>
                  </a:txBody>
                  <a:tcPr marL="68580" marR="68580" marT="0" marB="0" anchor="ctr"/>
                </a:tc>
                <a:tc>
                  <a:txBody>
                    <a:bodyPr/>
                    <a:lstStyle/>
                    <a:p>
                      <a:pPr indent="0" algn="ctr">
                        <a:spcAft>
                          <a:spcPts val="0"/>
                        </a:spcAft>
                      </a:pPr>
                      <a:r>
                        <a:rPr lang="ru-RU" sz="1600">
                          <a:solidFill>
                            <a:schemeClr val="bg1"/>
                          </a:solidFill>
                        </a:rPr>
                        <a:t>Масса, кг</a:t>
                      </a:r>
                      <a:endParaRPr lang="ru-RU" sz="1600">
                        <a:solidFill>
                          <a:schemeClr val="bg1"/>
                        </a:solidFill>
                        <a:latin typeface="Times New Roman"/>
                        <a:ea typeface="Calibri"/>
                        <a:cs typeface="Arial Unicode MS"/>
                      </a:endParaRPr>
                    </a:p>
                  </a:txBody>
                  <a:tcPr marL="68580" marR="68580" marT="0" marB="0" anchor="ctr"/>
                </a:tc>
                <a:tc>
                  <a:txBody>
                    <a:bodyPr/>
                    <a:lstStyle/>
                    <a:p>
                      <a:pPr indent="0" algn="ctr">
                        <a:spcAft>
                          <a:spcPts val="0"/>
                        </a:spcAft>
                      </a:pPr>
                      <a:r>
                        <a:rPr lang="ru-RU" sz="1600">
                          <a:solidFill>
                            <a:schemeClr val="bg1"/>
                          </a:solidFill>
                        </a:rPr>
                        <a:t>Цель</a:t>
                      </a:r>
                      <a:endParaRPr lang="ru-RU" sz="1600">
                        <a:solidFill>
                          <a:schemeClr val="bg1"/>
                        </a:solidFill>
                        <a:latin typeface="Times New Roman"/>
                        <a:ea typeface="Calibri"/>
                        <a:cs typeface="Arial Unicode MS"/>
                      </a:endParaRPr>
                    </a:p>
                  </a:txBody>
                  <a:tcPr marL="68580" marR="68580" marT="0" marB="0" anchor="ctr"/>
                </a:tc>
              </a:tr>
              <a:tr h="432000">
                <a:tc>
                  <a:txBody>
                    <a:bodyPr/>
                    <a:lstStyle/>
                    <a:p>
                      <a:pPr indent="0" algn="ctr">
                        <a:spcAft>
                          <a:spcPts val="0"/>
                        </a:spcAft>
                      </a:pPr>
                      <a:r>
                        <a:rPr lang="ru-RU" sz="1600" dirty="0" smtClean="0">
                          <a:solidFill>
                            <a:schemeClr val="bg1"/>
                          </a:solidFill>
                        </a:rPr>
                        <a:t>1</a:t>
                      </a:r>
                      <a:endParaRPr lang="ru-RU" sz="1600" dirty="0" smtClean="0">
                        <a:solidFill>
                          <a:schemeClr val="bg1"/>
                        </a:solidFill>
                        <a:latin typeface="Times New Roman"/>
                        <a:ea typeface="Calibri"/>
                        <a:cs typeface="Arial Unicode MS"/>
                      </a:endParaRPr>
                    </a:p>
                  </a:txBody>
                  <a:tcPr marL="68580" marR="68580" marT="0" marB="0"/>
                </a:tc>
                <a:tc>
                  <a:txBody>
                    <a:bodyPr/>
                    <a:lstStyle/>
                    <a:p>
                      <a:pPr indent="0" algn="r">
                        <a:spcAft>
                          <a:spcPts val="0"/>
                        </a:spcAft>
                      </a:pPr>
                      <a:r>
                        <a:rPr lang="ru-RU" sz="1600">
                          <a:solidFill>
                            <a:schemeClr val="bg1"/>
                          </a:solidFill>
                        </a:rPr>
                        <a:t>17.02.07</a:t>
                      </a:r>
                      <a:endParaRPr lang="ru-RU" sz="1600">
                        <a:solidFill>
                          <a:schemeClr val="bg1"/>
                        </a:solidFill>
                        <a:latin typeface="Times New Roman"/>
                        <a:ea typeface="Calibri"/>
                        <a:cs typeface="Arial Unicode MS"/>
                      </a:endParaRPr>
                    </a:p>
                  </a:txBody>
                  <a:tcPr marL="68580" marR="68580" marT="0" marB="0"/>
                </a:tc>
                <a:tc>
                  <a:txBody>
                    <a:bodyPr/>
                    <a:lstStyle/>
                    <a:p>
                      <a:pPr indent="0" algn="l">
                        <a:spcAft>
                          <a:spcPts val="0"/>
                        </a:spcAft>
                      </a:pPr>
                      <a:r>
                        <a:rPr lang="en-US" sz="1600">
                          <a:solidFill>
                            <a:schemeClr val="bg1"/>
                          </a:solidFill>
                        </a:rPr>
                        <a:t>ARTEMIS P1</a:t>
                      </a:r>
                      <a:endParaRPr lang="ru-RU" sz="1600">
                        <a:solidFill>
                          <a:schemeClr val="bg1"/>
                        </a:solidFill>
                        <a:latin typeface="Times New Roman"/>
                        <a:ea typeface="Calibri"/>
                        <a:cs typeface="Arial Unicode MS"/>
                      </a:endParaRPr>
                    </a:p>
                  </a:txBody>
                  <a:tcPr marL="68580" marR="68580" marT="0" marB="0"/>
                </a:tc>
                <a:tc>
                  <a:txBody>
                    <a:bodyPr/>
                    <a:lstStyle/>
                    <a:p>
                      <a:pPr indent="0" algn="l">
                        <a:spcAft>
                          <a:spcPts val="0"/>
                        </a:spcAft>
                      </a:pPr>
                      <a:r>
                        <a:rPr lang="ru-RU" sz="1600" dirty="0" smtClean="0">
                          <a:solidFill>
                            <a:schemeClr val="bg1"/>
                          </a:solidFill>
                        </a:rPr>
                        <a:t>США</a:t>
                      </a:r>
                      <a:endParaRPr lang="ru-RU" sz="1600" dirty="0" smtClean="0">
                        <a:solidFill>
                          <a:schemeClr val="bg1"/>
                        </a:solidFill>
                        <a:latin typeface="Times New Roman"/>
                        <a:ea typeface="Times New Roman"/>
                        <a:cs typeface="Times New Roman"/>
                      </a:endParaRPr>
                    </a:p>
                  </a:txBody>
                  <a:tcPr marL="68580" marR="68580" marT="0" marB="0"/>
                </a:tc>
                <a:tc>
                  <a:txBody>
                    <a:bodyPr/>
                    <a:lstStyle/>
                    <a:p>
                      <a:pPr indent="0" algn="ctr">
                        <a:spcAft>
                          <a:spcPts val="0"/>
                        </a:spcAft>
                      </a:pPr>
                      <a:r>
                        <a:rPr lang="ru-RU" sz="1600">
                          <a:solidFill>
                            <a:schemeClr val="bg1"/>
                          </a:solidFill>
                        </a:rPr>
                        <a:t>126</a:t>
                      </a:r>
                      <a:endParaRPr lang="ru-RU" sz="1600">
                        <a:solidFill>
                          <a:schemeClr val="bg1"/>
                        </a:solidFill>
                        <a:latin typeface="Times New Roman"/>
                        <a:ea typeface="Calibri"/>
                        <a:cs typeface="Arial Unicode MS"/>
                      </a:endParaRPr>
                    </a:p>
                  </a:txBody>
                  <a:tcPr marL="68580" marR="68580" marT="0" marB="0"/>
                </a:tc>
                <a:tc>
                  <a:txBody>
                    <a:bodyPr/>
                    <a:lstStyle/>
                    <a:p>
                      <a:pPr indent="0" algn="ctr">
                        <a:spcAft>
                          <a:spcPts val="0"/>
                        </a:spcAft>
                      </a:pPr>
                      <a:r>
                        <a:rPr lang="ru-RU" sz="1600" dirty="0">
                          <a:solidFill>
                            <a:schemeClr val="bg1"/>
                          </a:solidFill>
                        </a:rPr>
                        <a:t>Окололунное</a:t>
                      </a:r>
                      <a:r>
                        <a:rPr lang="en-US" sz="1600" dirty="0">
                          <a:solidFill>
                            <a:schemeClr val="bg1"/>
                          </a:solidFill>
                        </a:rPr>
                        <a:t> </a:t>
                      </a:r>
                      <a:r>
                        <a:rPr lang="en-US" sz="1600" dirty="0" err="1" smtClean="0">
                          <a:solidFill>
                            <a:schemeClr val="bg1"/>
                          </a:solidFill>
                        </a:rPr>
                        <a:t>пространство</a:t>
                      </a:r>
                      <a:endParaRPr lang="ru-RU" sz="1600" dirty="0">
                        <a:solidFill>
                          <a:schemeClr val="bg1"/>
                        </a:solidFill>
                        <a:latin typeface="Times New Roman"/>
                        <a:ea typeface="Calibri"/>
                        <a:cs typeface="Arial Unicode MS"/>
                      </a:endParaRPr>
                    </a:p>
                  </a:txBody>
                  <a:tcPr marL="68580" marR="68580" marT="0" marB="0"/>
                </a:tc>
              </a:tr>
              <a:tr h="432000">
                <a:tc>
                  <a:txBody>
                    <a:bodyPr/>
                    <a:lstStyle/>
                    <a:p>
                      <a:pPr indent="0" algn="ctr">
                        <a:spcAft>
                          <a:spcPts val="0"/>
                        </a:spcAft>
                      </a:pPr>
                      <a:r>
                        <a:rPr lang="ru-RU" sz="1600" dirty="0" smtClean="0">
                          <a:solidFill>
                            <a:schemeClr val="bg1"/>
                          </a:solidFill>
                        </a:rPr>
                        <a:t>2</a:t>
                      </a:r>
                      <a:endParaRPr lang="ru-RU" sz="1600" dirty="0">
                        <a:solidFill>
                          <a:schemeClr val="bg1"/>
                        </a:solidFill>
                        <a:latin typeface="Times New Roman"/>
                        <a:ea typeface="Calibri"/>
                        <a:cs typeface="Arial Unicode MS"/>
                      </a:endParaRPr>
                    </a:p>
                  </a:txBody>
                  <a:tcPr marL="68580" marR="68580" marT="0" marB="0"/>
                </a:tc>
                <a:tc>
                  <a:txBody>
                    <a:bodyPr/>
                    <a:lstStyle/>
                    <a:p>
                      <a:pPr indent="0" algn="r">
                        <a:spcAft>
                          <a:spcPts val="0"/>
                        </a:spcAft>
                      </a:pPr>
                      <a:r>
                        <a:rPr lang="ru-RU" sz="1600">
                          <a:solidFill>
                            <a:schemeClr val="bg1"/>
                          </a:solidFill>
                        </a:rPr>
                        <a:t>17.02.07</a:t>
                      </a:r>
                      <a:endParaRPr lang="ru-RU" sz="1600">
                        <a:solidFill>
                          <a:schemeClr val="bg1"/>
                        </a:solidFill>
                        <a:latin typeface="Times New Roman"/>
                        <a:ea typeface="Calibri"/>
                        <a:cs typeface="Arial Unicode MS"/>
                      </a:endParaRPr>
                    </a:p>
                  </a:txBody>
                  <a:tcPr marL="68580" marR="68580" marT="0" marB="0"/>
                </a:tc>
                <a:tc>
                  <a:txBody>
                    <a:bodyPr/>
                    <a:lstStyle/>
                    <a:p>
                      <a:pPr indent="0" algn="l">
                        <a:spcAft>
                          <a:spcPts val="0"/>
                        </a:spcAft>
                      </a:pPr>
                      <a:r>
                        <a:rPr lang="en-US" sz="1600">
                          <a:solidFill>
                            <a:schemeClr val="bg1"/>
                          </a:solidFill>
                        </a:rPr>
                        <a:t>ARTEMIS P2 </a:t>
                      </a:r>
                      <a:endParaRPr lang="ru-RU" sz="1600">
                        <a:solidFill>
                          <a:schemeClr val="bg1"/>
                        </a:solidFill>
                        <a:latin typeface="Times New Roman"/>
                        <a:ea typeface="Calibri"/>
                        <a:cs typeface="Arial Unicode MS"/>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bg1"/>
                          </a:solidFill>
                        </a:rPr>
                        <a:t>США</a:t>
                      </a:r>
                      <a:endParaRPr lang="ru-RU" sz="1600" dirty="0" smtClean="0">
                        <a:solidFill>
                          <a:schemeClr val="bg1"/>
                        </a:solidFill>
                        <a:latin typeface="Times New Roman"/>
                        <a:ea typeface="Times New Roman"/>
                        <a:cs typeface="Times New Roman"/>
                      </a:endParaRPr>
                    </a:p>
                  </a:txBody>
                  <a:tcPr marL="68580" marR="68580" marT="0" marB="0"/>
                </a:tc>
                <a:tc>
                  <a:txBody>
                    <a:bodyPr/>
                    <a:lstStyle/>
                    <a:p>
                      <a:pPr indent="0" algn="ctr">
                        <a:spcAft>
                          <a:spcPts val="0"/>
                        </a:spcAft>
                      </a:pPr>
                      <a:r>
                        <a:rPr lang="ru-RU" sz="1600" dirty="0">
                          <a:solidFill>
                            <a:schemeClr val="bg1"/>
                          </a:solidFill>
                        </a:rPr>
                        <a:t>126</a:t>
                      </a:r>
                      <a:endParaRPr lang="ru-RU" sz="1600" dirty="0">
                        <a:solidFill>
                          <a:schemeClr val="bg1"/>
                        </a:solidFill>
                        <a:latin typeface="Times New Roman"/>
                        <a:ea typeface="Calibri"/>
                        <a:cs typeface="Arial Unicode MS"/>
                      </a:endParaRPr>
                    </a:p>
                  </a:txBody>
                  <a:tcPr marL="68580" marR="68580" marT="0" marB="0"/>
                </a:tc>
                <a:tc>
                  <a:txBody>
                    <a:bodyPr/>
                    <a:lstStyle/>
                    <a:p>
                      <a:pPr indent="0" algn="ctr">
                        <a:spcAft>
                          <a:spcPts val="0"/>
                        </a:spcAft>
                      </a:pPr>
                      <a:r>
                        <a:rPr lang="en-US" sz="1600" dirty="0" err="1">
                          <a:solidFill>
                            <a:schemeClr val="bg1"/>
                          </a:solidFill>
                        </a:rPr>
                        <a:t>Окололунное</a:t>
                      </a:r>
                      <a:r>
                        <a:rPr lang="en-US" sz="1600" dirty="0">
                          <a:solidFill>
                            <a:schemeClr val="bg1"/>
                          </a:solidFill>
                        </a:rPr>
                        <a:t> </a:t>
                      </a:r>
                      <a:r>
                        <a:rPr lang="en-US" sz="1600" dirty="0" err="1" smtClean="0">
                          <a:solidFill>
                            <a:schemeClr val="bg1"/>
                          </a:solidFill>
                        </a:rPr>
                        <a:t>пространство</a:t>
                      </a:r>
                      <a:endParaRPr lang="ru-RU" sz="1600" dirty="0">
                        <a:solidFill>
                          <a:schemeClr val="bg1"/>
                        </a:solidFill>
                        <a:latin typeface="Times New Roman"/>
                        <a:ea typeface="Calibri"/>
                        <a:cs typeface="Arial Unicode MS"/>
                      </a:endParaRPr>
                    </a:p>
                  </a:txBody>
                  <a:tcPr marL="68580" marR="68580" marT="0" marB="0"/>
                </a:tc>
              </a:tr>
              <a:tr h="432000">
                <a:tc>
                  <a:txBody>
                    <a:bodyPr/>
                    <a:lstStyle/>
                    <a:p>
                      <a:pPr indent="0" algn="ctr">
                        <a:spcAft>
                          <a:spcPts val="0"/>
                        </a:spcAft>
                      </a:pPr>
                      <a:r>
                        <a:rPr lang="ru-RU" sz="1600" dirty="0" smtClean="0">
                          <a:solidFill>
                            <a:schemeClr val="bg1"/>
                          </a:solidFill>
                        </a:rPr>
                        <a:t>3</a:t>
                      </a:r>
                      <a:endParaRPr lang="ru-RU" sz="1600" dirty="0">
                        <a:solidFill>
                          <a:schemeClr val="bg1"/>
                        </a:solidFill>
                        <a:latin typeface="Times New Roman"/>
                        <a:ea typeface="Calibri"/>
                        <a:cs typeface="Arial Unicode MS"/>
                      </a:endParaRPr>
                    </a:p>
                  </a:txBody>
                  <a:tcPr marL="68580" marR="68580" marT="0" marB="0"/>
                </a:tc>
                <a:tc>
                  <a:txBody>
                    <a:bodyPr/>
                    <a:lstStyle/>
                    <a:p>
                      <a:pPr indent="0" algn="r">
                        <a:spcAft>
                          <a:spcPts val="0"/>
                        </a:spcAft>
                      </a:pPr>
                      <a:r>
                        <a:rPr lang="ru-RU" sz="1600">
                          <a:solidFill>
                            <a:schemeClr val="bg1"/>
                          </a:solidFill>
                        </a:rPr>
                        <a:t>18.06.09</a:t>
                      </a:r>
                      <a:endParaRPr lang="ru-RU" sz="1600">
                        <a:solidFill>
                          <a:schemeClr val="bg1"/>
                        </a:solidFill>
                        <a:latin typeface="Times New Roman"/>
                        <a:ea typeface="Calibri"/>
                        <a:cs typeface="Arial Unicode MS"/>
                      </a:endParaRPr>
                    </a:p>
                  </a:txBody>
                  <a:tcPr marL="68580" marR="68580" marT="0" marB="0"/>
                </a:tc>
                <a:tc>
                  <a:txBody>
                    <a:bodyPr/>
                    <a:lstStyle/>
                    <a:p>
                      <a:pPr indent="0" algn="l">
                        <a:spcAft>
                          <a:spcPts val="0"/>
                        </a:spcAft>
                      </a:pPr>
                      <a:r>
                        <a:rPr lang="en-US" sz="1600">
                          <a:solidFill>
                            <a:schemeClr val="bg1"/>
                          </a:solidFill>
                        </a:rPr>
                        <a:t>LRO</a:t>
                      </a:r>
                      <a:endParaRPr lang="ru-RU" sz="1600">
                        <a:solidFill>
                          <a:schemeClr val="bg1"/>
                        </a:solidFill>
                        <a:latin typeface="Times New Roman"/>
                        <a:ea typeface="Calibri"/>
                        <a:cs typeface="Arial Unicode MS"/>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bg1"/>
                          </a:solidFill>
                        </a:rPr>
                        <a:t>США</a:t>
                      </a:r>
                      <a:endParaRPr lang="ru-RU" sz="1600" dirty="0" smtClean="0">
                        <a:solidFill>
                          <a:schemeClr val="bg1"/>
                        </a:solidFill>
                        <a:latin typeface="Times New Roman"/>
                        <a:ea typeface="Times New Roman"/>
                        <a:cs typeface="Times New Roman"/>
                      </a:endParaRPr>
                    </a:p>
                  </a:txBody>
                  <a:tcPr marL="68580" marR="68580" marT="0" marB="0"/>
                </a:tc>
                <a:tc>
                  <a:txBody>
                    <a:bodyPr/>
                    <a:lstStyle/>
                    <a:p>
                      <a:pPr indent="0" algn="ctr">
                        <a:spcAft>
                          <a:spcPts val="0"/>
                        </a:spcAft>
                      </a:pPr>
                      <a:r>
                        <a:rPr lang="ru-RU" sz="1600">
                          <a:solidFill>
                            <a:schemeClr val="bg1"/>
                          </a:solidFill>
                        </a:rPr>
                        <a:t>1850,0</a:t>
                      </a:r>
                      <a:endParaRPr lang="ru-RU" sz="1600">
                        <a:solidFill>
                          <a:schemeClr val="bg1"/>
                        </a:solidFill>
                        <a:latin typeface="Times New Roman"/>
                        <a:ea typeface="Calibri"/>
                        <a:cs typeface="Arial Unicode MS"/>
                      </a:endParaRPr>
                    </a:p>
                  </a:txBody>
                  <a:tcPr marL="68580" marR="68580" marT="0" marB="0"/>
                </a:tc>
                <a:tc>
                  <a:txBody>
                    <a:bodyPr/>
                    <a:lstStyle/>
                    <a:p>
                      <a:pPr indent="0" algn="ctr">
                        <a:spcAft>
                          <a:spcPts val="0"/>
                        </a:spcAft>
                      </a:pPr>
                      <a:r>
                        <a:rPr lang="ru-RU" sz="1600" dirty="0" smtClean="0">
                          <a:solidFill>
                            <a:schemeClr val="bg1"/>
                          </a:solidFill>
                        </a:rPr>
                        <a:t>Орбита Луны, ИСЛ</a:t>
                      </a:r>
                      <a:endParaRPr lang="ru-RU" sz="1600" dirty="0">
                        <a:solidFill>
                          <a:schemeClr val="bg1"/>
                        </a:solidFill>
                        <a:latin typeface="Times New Roman"/>
                        <a:ea typeface="Calibri"/>
                        <a:cs typeface="Arial Unicode MS"/>
                      </a:endParaRPr>
                    </a:p>
                  </a:txBody>
                  <a:tcPr marL="68580" marR="68580" marT="0" marB="0"/>
                </a:tc>
              </a:tr>
              <a:tr h="432000">
                <a:tc>
                  <a:txBody>
                    <a:bodyPr/>
                    <a:lstStyle/>
                    <a:p>
                      <a:pPr indent="0" algn="ctr">
                        <a:spcAft>
                          <a:spcPts val="0"/>
                        </a:spcAft>
                      </a:pPr>
                      <a:r>
                        <a:rPr lang="ru-RU" sz="1600" dirty="0" smtClean="0">
                          <a:solidFill>
                            <a:schemeClr val="bg1"/>
                          </a:solidFill>
                        </a:rPr>
                        <a:t>4</a:t>
                      </a:r>
                      <a:endParaRPr lang="ru-RU" sz="1600" dirty="0">
                        <a:solidFill>
                          <a:schemeClr val="bg1"/>
                        </a:solidFill>
                        <a:latin typeface="Times New Roman"/>
                        <a:ea typeface="Calibri"/>
                        <a:cs typeface="Arial Unicode MS"/>
                      </a:endParaRPr>
                    </a:p>
                  </a:txBody>
                  <a:tcPr marL="68580" marR="68580" marT="0" marB="0"/>
                </a:tc>
                <a:tc>
                  <a:txBody>
                    <a:bodyPr/>
                    <a:lstStyle/>
                    <a:p>
                      <a:pPr indent="0" algn="r">
                        <a:spcAft>
                          <a:spcPts val="0"/>
                        </a:spcAft>
                      </a:pPr>
                      <a:r>
                        <a:rPr lang="ru-RU" sz="1600">
                          <a:solidFill>
                            <a:schemeClr val="bg1"/>
                          </a:solidFill>
                        </a:rPr>
                        <a:t>01.12.13</a:t>
                      </a:r>
                      <a:endParaRPr lang="ru-RU" sz="1600">
                        <a:solidFill>
                          <a:schemeClr val="bg1"/>
                        </a:solidFill>
                        <a:latin typeface="Times New Roman"/>
                        <a:ea typeface="Calibri"/>
                        <a:cs typeface="Arial Unicode MS"/>
                      </a:endParaRPr>
                    </a:p>
                  </a:txBody>
                  <a:tcPr marL="68580" marR="68580" marT="0" marB="0"/>
                </a:tc>
                <a:tc>
                  <a:txBody>
                    <a:bodyPr/>
                    <a:lstStyle/>
                    <a:p>
                      <a:pPr indent="0" algn="l">
                        <a:spcAft>
                          <a:spcPts val="0"/>
                        </a:spcAft>
                      </a:pPr>
                      <a:r>
                        <a:rPr lang="en-US" sz="1600">
                          <a:solidFill>
                            <a:schemeClr val="bg1"/>
                          </a:solidFill>
                        </a:rPr>
                        <a:t>Chang'e 3</a:t>
                      </a:r>
                      <a:endParaRPr lang="ru-RU" sz="1600">
                        <a:solidFill>
                          <a:schemeClr val="bg1"/>
                        </a:solidFill>
                        <a:latin typeface="Times New Roman"/>
                        <a:ea typeface="Calibri"/>
                        <a:cs typeface="Arial Unicode MS"/>
                      </a:endParaRPr>
                    </a:p>
                  </a:txBody>
                  <a:tcPr marL="68580" marR="68580" marT="0" marB="0"/>
                </a:tc>
                <a:tc>
                  <a:txBody>
                    <a:bodyPr/>
                    <a:lstStyle/>
                    <a:p>
                      <a:pPr indent="0" algn="l">
                        <a:spcAft>
                          <a:spcPts val="0"/>
                        </a:spcAft>
                      </a:pPr>
                      <a:r>
                        <a:rPr lang="ru-RU" sz="1600" dirty="0" smtClean="0">
                          <a:solidFill>
                            <a:schemeClr val="bg1"/>
                          </a:solidFill>
                        </a:rPr>
                        <a:t>КНР</a:t>
                      </a:r>
                      <a:endParaRPr lang="ru-RU" sz="1600" dirty="0">
                        <a:solidFill>
                          <a:schemeClr val="bg1"/>
                        </a:solidFill>
                        <a:latin typeface="Times New Roman"/>
                        <a:ea typeface="Calibri"/>
                        <a:cs typeface="Arial Unicode MS"/>
                      </a:endParaRPr>
                    </a:p>
                  </a:txBody>
                  <a:tcPr marL="68580" marR="68580" marT="0" marB="0"/>
                </a:tc>
                <a:tc>
                  <a:txBody>
                    <a:bodyPr/>
                    <a:lstStyle/>
                    <a:p>
                      <a:pPr indent="0" algn="ctr">
                        <a:spcAft>
                          <a:spcPts val="0"/>
                        </a:spcAft>
                      </a:pPr>
                      <a:r>
                        <a:rPr lang="ru-RU" sz="1600">
                          <a:solidFill>
                            <a:schemeClr val="bg1"/>
                          </a:solidFill>
                        </a:rPr>
                        <a:t>3780,0</a:t>
                      </a:r>
                      <a:endParaRPr lang="ru-RU" sz="1600">
                        <a:solidFill>
                          <a:schemeClr val="bg1"/>
                        </a:solidFill>
                        <a:latin typeface="Times New Roman"/>
                        <a:ea typeface="Calibri"/>
                        <a:cs typeface="Arial Unicode MS"/>
                      </a:endParaRPr>
                    </a:p>
                  </a:txBody>
                  <a:tcPr marL="68580" marR="68580" marT="0" marB="0"/>
                </a:tc>
                <a:tc>
                  <a:txBody>
                    <a:bodyPr/>
                    <a:lstStyle/>
                    <a:p>
                      <a:pPr indent="0" algn="ctr">
                        <a:spcAft>
                          <a:spcPts val="0"/>
                        </a:spcAft>
                      </a:pPr>
                      <a:r>
                        <a:rPr lang="ru-RU" sz="1600" dirty="0">
                          <a:solidFill>
                            <a:schemeClr val="bg1"/>
                          </a:solidFill>
                        </a:rPr>
                        <a:t>Луноход, ИСЛ</a:t>
                      </a:r>
                      <a:endParaRPr lang="ru-RU" sz="1600" dirty="0">
                        <a:solidFill>
                          <a:schemeClr val="bg1"/>
                        </a:solidFill>
                        <a:latin typeface="Times New Roman"/>
                        <a:ea typeface="Calibri"/>
                        <a:cs typeface="Arial Unicode MS"/>
                      </a:endParaRPr>
                    </a:p>
                  </a:txBody>
                  <a:tcPr marL="68580" marR="68580" marT="0" marB="0"/>
                </a:tc>
              </a:tr>
              <a:tr h="432000">
                <a:tc>
                  <a:txBody>
                    <a:bodyPr/>
                    <a:lstStyle/>
                    <a:p>
                      <a:pPr indent="0" algn="ctr">
                        <a:spcAft>
                          <a:spcPts val="0"/>
                        </a:spcAft>
                      </a:pPr>
                      <a:r>
                        <a:rPr lang="ru-RU" sz="1600" dirty="0" smtClean="0">
                          <a:solidFill>
                            <a:schemeClr val="bg1"/>
                          </a:solidFill>
                        </a:rPr>
                        <a:t>5</a:t>
                      </a:r>
                      <a:endParaRPr lang="ru-RU" sz="1600" dirty="0">
                        <a:solidFill>
                          <a:schemeClr val="bg1"/>
                        </a:solidFill>
                        <a:latin typeface="Times New Roman"/>
                        <a:ea typeface="Calibri"/>
                        <a:cs typeface="Arial Unicode MS"/>
                      </a:endParaRPr>
                    </a:p>
                  </a:txBody>
                  <a:tcPr marL="68580" marR="68580" marT="0" marB="0"/>
                </a:tc>
                <a:tc>
                  <a:txBody>
                    <a:bodyPr/>
                    <a:lstStyle/>
                    <a:p>
                      <a:pPr indent="0" algn="r">
                        <a:spcAft>
                          <a:spcPts val="0"/>
                        </a:spcAft>
                      </a:pPr>
                      <a:r>
                        <a:rPr lang="ru-RU" sz="1600">
                          <a:solidFill>
                            <a:schemeClr val="bg1"/>
                          </a:solidFill>
                        </a:rPr>
                        <a:t>24.10.14</a:t>
                      </a:r>
                      <a:endParaRPr lang="ru-RU" sz="1600">
                        <a:solidFill>
                          <a:schemeClr val="bg1"/>
                        </a:solidFill>
                        <a:latin typeface="Times New Roman"/>
                        <a:ea typeface="Calibri"/>
                        <a:cs typeface="Arial Unicode MS"/>
                      </a:endParaRPr>
                    </a:p>
                  </a:txBody>
                  <a:tcPr marL="68580" marR="68580" marT="0" marB="0"/>
                </a:tc>
                <a:tc>
                  <a:txBody>
                    <a:bodyPr/>
                    <a:lstStyle/>
                    <a:p>
                      <a:pPr indent="0" algn="l">
                        <a:spcAft>
                          <a:spcPts val="0"/>
                        </a:spcAft>
                      </a:pPr>
                      <a:r>
                        <a:rPr lang="en-US" sz="1600">
                          <a:solidFill>
                            <a:schemeClr val="bg1"/>
                          </a:solidFill>
                        </a:rPr>
                        <a:t>Chang'e 5-T1</a:t>
                      </a:r>
                      <a:endParaRPr lang="ru-RU" sz="1600">
                        <a:solidFill>
                          <a:schemeClr val="bg1"/>
                        </a:solidFill>
                        <a:latin typeface="Times New Roman"/>
                        <a:ea typeface="Calibri"/>
                        <a:cs typeface="Arial Unicode MS"/>
                      </a:endParaRPr>
                    </a:p>
                  </a:txBody>
                  <a:tcPr marL="68580" marR="68580" marT="0" marB="0"/>
                </a:tc>
                <a:tc>
                  <a:txBody>
                    <a:bodyPr/>
                    <a:lstStyle/>
                    <a:p>
                      <a:pPr indent="0" algn="l">
                        <a:spcAft>
                          <a:spcPts val="0"/>
                        </a:spcAft>
                      </a:pPr>
                      <a:r>
                        <a:rPr lang="ru-RU" sz="1600" dirty="0" smtClean="0">
                          <a:solidFill>
                            <a:schemeClr val="bg1"/>
                          </a:solidFill>
                        </a:rPr>
                        <a:t>КНР</a:t>
                      </a:r>
                      <a:endParaRPr lang="ru-RU" sz="1600" dirty="0">
                        <a:solidFill>
                          <a:schemeClr val="bg1"/>
                        </a:solidFill>
                        <a:latin typeface="Times New Roman"/>
                        <a:ea typeface="Calibri"/>
                        <a:cs typeface="Arial Unicode MS"/>
                      </a:endParaRPr>
                    </a:p>
                  </a:txBody>
                  <a:tcPr marL="68580" marR="68580" marT="0" marB="0"/>
                </a:tc>
                <a:tc>
                  <a:txBody>
                    <a:bodyPr/>
                    <a:lstStyle/>
                    <a:p>
                      <a:pPr indent="0" algn="ctr">
                        <a:spcAft>
                          <a:spcPts val="0"/>
                        </a:spcAft>
                      </a:pPr>
                      <a:r>
                        <a:rPr lang="ru-RU" sz="1600">
                          <a:solidFill>
                            <a:schemeClr val="bg1"/>
                          </a:solidFill>
                        </a:rPr>
                        <a:t>3000,0</a:t>
                      </a:r>
                      <a:endParaRPr lang="ru-RU" sz="1600">
                        <a:solidFill>
                          <a:schemeClr val="bg1"/>
                        </a:solidFill>
                        <a:latin typeface="Times New Roman"/>
                        <a:ea typeface="Calibri"/>
                        <a:cs typeface="Arial Unicode MS"/>
                      </a:endParaRPr>
                    </a:p>
                  </a:txBody>
                  <a:tcPr marL="68580" marR="68580" marT="0" marB="0"/>
                </a:tc>
                <a:tc>
                  <a:txBody>
                    <a:bodyPr/>
                    <a:lstStyle/>
                    <a:p>
                      <a:pPr indent="0" algn="ctr">
                        <a:spcAft>
                          <a:spcPts val="0"/>
                        </a:spcAft>
                      </a:pPr>
                      <a:r>
                        <a:rPr lang="ru-RU" sz="1600" dirty="0">
                          <a:solidFill>
                            <a:schemeClr val="bg1"/>
                          </a:solidFill>
                        </a:rPr>
                        <a:t>Отработка возврата </a:t>
                      </a:r>
                      <a:r>
                        <a:rPr lang="ru-RU" sz="1600" dirty="0" smtClean="0">
                          <a:solidFill>
                            <a:schemeClr val="bg1"/>
                          </a:solidFill>
                        </a:rPr>
                        <a:t>грунта, ИСЛ</a:t>
                      </a:r>
                      <a:endParaRPr lang="ru-RU" sz="1600" dirty="0">
                        <a:solidFill>
                          <a:schemeClr val="bg1"/>
                        </a:solidFill>
                        <a:latin typeface="Times New Roman"/>
                        <a:ea typeface="Calibri"/>
                        <a:cs typeface="Arial Unicode MS"/>
                      </a:endParaRPr>
                    </a:p>
                  </a:txBody>
                  <a:tcPr marL="68580" marR="68580" marT="0" marB="0"/>
                </a:tc>
              </a:tr>
              <a:tr h="432000">
                <a:tc>
                  <a:txBody>
                    <a:bodyPr/>
                    <a:lstStyle/>
                    <a:p>
                      <a:pPr indent="0" algn="ctr">
                        <a:spcAft>
                          <a:spcPts val="0"/>
                        </a:spcAft>
                      </a:pPr>
                      <a:r>
                        <a:rPr lang="ru-RU" sz="1600" dirty="0" smtClean="0">
                          <a:solidFill>
                            <a:schemeClr val="bg1"/>
                          </a:solidFill>
                        </a:rPr>
                        <a:t>6</a:t>
                      </a:r>
                      <a:endParaRPr lang="ru-RU" sz="1600" dirty="0">
                        <a:solidFill>
                          <a:schemeClr val="bg1"/>
                        </a:solidFill>
                        <a:latin typeface="Times New Roman"/>
                        <a:ea typeface="Calibri"/>
                        <a:cs typeface="Arial Unicode MS"/>
                      </a:endParaRPr>
                    </a:p>
                  </a:txBody>
                  <a:tcPr marL="68580" marR="68580" marT="0" marB="0"/>
                </a:tc>
                <a:tc>
                  <a:txBody>
                    <a:bodyPr/>
                    <a:lstStyle/>
                    <a:p>
                      <a:pPr indent="0" algn="r">
                        <a:spcAft>
                          <a:spcPts val="0"/>
                        </a:spcAft>
                      </a:pPr>
                      <a:r>
                        <a:rPr lang="ru-RU" sz="1600">
                          <a:solidFill>
                            <a:schemeClr val="bg1"/>
                          </a:solidFill>
                        </a:rPr>
                        <a:t>20.05.18</a:t>
                      </a:r>
                      <a:endParaRPr lang="ru-RU" sz="1600">
                        <a:solidFill>
                          <a:schemeClr val="bg1"/>
                        </a:solidFill>
                        <a:latin typeface="Times New Roman"/>
                        <a:ea typeface="Calibri"/>
                        <a:cs typeface="Arial Unicode MS"/>
                      </a:endParaRPr>
                    </a:p>
                  </a:txBody>
                  <a:tcPr marL="68580" marR="68580" marT="0" marB="0"/>
                </a:tc>
                <a:tc>
                  <a:txBody>
                    <a:bodyPr/>
                    <a:lstStyle/>
                    <a:p>
                      <a:pPr indent="0" algn="l">
                        <a:spcAft>
                          <a:spcPts val="0"/>
                        </a:spcAft>
                      </a:pPr>
                      <a:r>
                        <a:rPr lang="en-US" sz="1600">
                          <a:solidFill>
                            <a:schemeClr val="bg1"/>
                          </a:solidFill>
                        </a:rPr>
                        <a:t>Queqiao </a:t>
                      </a:r>
                      <a:endParaRPr lang="ru-RU" sz="1600">
                        <a:solidFill>
                          <a:schemeClr val="bg1"/>
                        </a:solidFill>
                        <a:latin typeface="Times New Roman"/>
                        <a:ea typeface="Calibri"/>
                        <a:cs typeface="Arial Unicode MS"/>
                      </a:endParaRPr>
                    </a:p>
                  </a:txBody>
                  <a:tcPr marL="68580" marR="68580" marT="0" marB="0"/>
                </a:tc>
                <a:tc>
                  <a:txBody>
                    <a:bodyPr/>
                    <a:lstStyle/>
                    <a:p>
                      <a:pPr indent="0" algn="l">
                        <a:spcAft>
                          <a:spcPts val="0"/>
                        </a:spcAft>
                      </a:pPr>
                      <a:r>
                        <a:rPr lang="ru-RU" sz="1600" dirty="0" smtClean="0">
                          <a:solidFill>
                            <a:schemeClr val="bg1"/>
                          </a:solidFill>
                        </a:rPr>
                        <a:t>КНР</a:t>
                      </a:r>
                      <a:endParaRPr lang="ru-RU" sz="1600" dirty="0">
                        <a:solidFill>
                          <a:schemeClr val="bg1"/>
                        </a:solidFill>
                        <a:latin typeface="Times New Roman"/>
                        <a:ea typeface="Calibri"/>
                        <a:cs typeface="Arial Unicode MS"/>
                      </a:endParaRPr>
                    </a:p>
                  </a:txBody>
                  <a:tcPr marL="68580" marR="68580" marT="0" marB="0"/>
                </a:tc>
                <a:tc>
                  <a:txBody>
                    <a:bodyPr/>
                    <a:lstStyle/>
                    <a:p>
                      <a:pPr indent="0" algn="ctr">
                        <a:spcAft>
                          <a:spcPts val="0"/>
                        </a:spcAft>
                      </a:pPr>
                      <a:r>
                        <a:rPr lang="ru-RU" sz="1600">
                          <a:solidFill>
                            <a:schemeClr val="bg1"/>
                          </a:solidFill>
                        </a:rPr>
                        <a:t>425</a:t>
                      </a:r>
                      <a:endParaRPr lang="ru-RU" sz="1600">
                        <a:solidFill>
                          <a:schemeClr val="bg1"/>
                        </a:solidFill>
                        <a:latin typeface="Times New Roman"/>
                        <a:ea typeface="Calibri"/>
                        <a:cs typeface="Arial Unicode MS"/>
                      </a:endParaRPr>
                    </a:p>
                  </a:txBody>
                  <a:tcPr marL="68580" marR="68580" marT="0" marB="0"/>
                </a:tc>
                <a:tc>
                  <a:txBody>
                    <a:bodyPr/>
                    <a:lstStyle/>
                    <a:p>
                      <a:pPr indent="0" algn="ctr">
                        <a:spcAft>
                          <a:spcPts val="0"/>
                        </a:spcAft>
                      </a:pPr>
                      <a:r>
                        <a:rPr lang="ru-RU" sz="1600" dirty="0" smtClean="0">
                          <a:solidFill>
                            <a:schemeClr val="bg1"/>
                          </a:solidFill>
                        </a:rPr>
                        <a:t>Ретранслятор, </a:t>
                      </a:r>
                      <a:r>
                        <a:rPr lang="en-US" sz="1600" dirty="0" smtClean="0">
                          <a:solidFill>
                            <a:schemeClr val="bg1"/>
                          </a:solidFill>
                        </a:rPr>
                        <a:t>L2</a:t>
                      </a:r>
                      <a:endParaRPr lang="ru-RU" sz="1600" dirty="0">
                        <a:solidFill>
                          <a:schemeClr val="bg1"/>
                        </a:solidFill>
                        <a:latin typeface="Times New Roman"/>
                        <a:ea typeface="Calibri"/>
                        <a:cs typeface="Arial Unicode MS"/>
                      </a:endParaRPr>
                    </a:p>
                  </a:txBody>
                  <a:tcPr marL="68580" marR="68580" marT="0" marB="0"/>
                </a:tc>
              </a:tr>
              <a:tr h="432000">
                <a:tc>
                  <a:txBody>
                    <a:bodyPr/>
                    <a:lstStyle/>
                    <a:p>
                      <a:pPr indent="0" algn="ctr">
                        <a:spcAft>
                          <a:spcPts val="0"/>
                        </a:spcAft>
                      </a:pPr>
                      <a:r>
                        <a:rPr lang="ru-RU" sz="1600" dirty="0" smtClean="0">
                          <a:solidFill>
                            <a:schemeClr val="bg1"/>
                          </a:solidFill>
                        </a:rPr>
                        <a:t>7</a:t>
                      </a:r>
                      <a:endParaRPr lang="ru-RU" sz="1600" dirty="0">
                        <a:solidFill>
                          <a:schemeClr val="bg1"/>
                        </a:solidFill>
                        <a:latin typeface="Times New Roman"/>
                        <a:ea typeface="Calibri"/>
                        <a:cs typeface="Arial Unicode MS"/>
                      </a:endParaRPr>
                    </a:p>
                  </a:txBody>
                  <a:tcPr marL="68580" marR="68580" marT="0" marB="0"/>
                </a:tc>
                <a:tc>
                  <a:txBody>
                    <a:bodyPr/>
                    <a:lstStyle/>
                    <a:p>
                      <a:pPr indent="0" algn="r">
                        <a:spcAft>
                          <a:spcPts val="0"/>
                        </a:spcAft>
                      </a:pPr>
                      <a:r>
                        <a:rPr lang="ru-RU" sz="1600">
                          <a:solidFill>
                            <a:schemeClr val="bg1"/>
                          </a:solidFill>
                        </a:rPr>
                        <a:t>07.12.18</a:t>
                      </a:r>
                      <a:endParaRPr lang="ru-RU" sz="1600">
                        <a:solidFill>
                          <a:schemeClr val="bg1"/>
                        </a:solidFill>
                        <a:latin typeface="Times New Roman"/>
                        <a:ea typeface="Calibri"/>
                        <a:cs typeface="Arial Unicode MS"/>
                      </a:endParaRPr>
                    </a:p>
                  </a:txBody>
                  <a:tcPr marL="68580" marR="68580" marT="0" marB="0"/>
                </a:tc>
                <a:tc>
                  <a:txBody>
                    <a:bodyPr/>
                    <a:lstStyle/>
                    <a:p>
                      <a:pPr indent="0" algn="l">
                        <a:spcAft>
                          <a:spcPts val="0"/>
                        </a:spcAft>
                      </a:pPr>
                      <a:r>
                        <a:rPr lang="en-US" sz="1600">
                          <a:solidFill>
                            <a:schemeClr val="bg1"/>
                          </a:solidFill>
                        </a:rPr>
                        <a:t>Chang'e 4</a:t>
                      </a:r>
                      <a:endParaRPr lang="ru-RU" sz="1600">
                        <a:solidFill>
                          <a:schemeClr val="bg1"/>
                        </a:solidFill>
                        <a:latin typeface="Times New Roman"/>
                        <a:ea typeface="Calibri"/>
                        <a:cs typeface="Arial Unicode MS"/>
                      </a:endParaRPr>
                    </a:p>
                  </a:txBody>
                  <a:tcPr marL="68580" marR="68580" marT="0" marB="0"/>
                </a:tc>
                <a:tc>
                  <a:txBody>
                    <a:bodyPr/>
                    <a:lstStyle/>
                    <a:p>
                      <a:pPr indent="0" algn="l">
                        <a:spcAft>
                          <a:spcPts val="0"/>
                        </a:spcAft>
                      </a:pPr>
                      <a:r>
                        <a:rPr lang="ru-RU" sz="1600" dirty="0" smtClean="0">
                          <a:solidFill>
                            <a:schemeClr val="bg1"/>
                          </a:solidFill>
                        </a:rPr>
                        <a:t>КНР</a:t>
                      </a:r>
                      <a:endParaRPr lang="ru-RU" sz="1600" dirty="0">
                        <a:solidFill>
                          <a:schemeClr val="bg1"/>
                        </a:solidFill>
                        <a:latin typeface="Times New Roman"/>
                        <a:ea typeface="Calibri"/>
                        <a:cs typeface="Arial Unicode MS"/>
                      </a:endParaRPr>
                    </a:p>
                  </a:txBody>
                  <a:tcPr marL="68580" marR="68580" marT="0" marB="0"/>
                </a:tc>
                <a:tc>
                  <a:txBody>
                    <a:bodyPr/>
                    <a:lstStyle/>
                    <a:p>
                      <a:pPr indent="0" algn="ctr">
                        <a:spcAft>
                          <a:spcPts val="0"/>
                        </a:spcAft>
                      </a:pPr>
                      <a:r>
                        <a:rPr lang="ru-RU" sz="1600">
                          <a:solidFill>
                            <a:schemeClr val="bg1"/>
                          </a:solidFill>
                        </a:rPr>
                        <a:t>3780</a:t>
                      </a:r>
                      <a:endParaRPr lang="ru-RU" sz="1600">
                        <a:solidFill>
                          <a:schemeClr val="bg1"/>
                        </a:solidFill>
                        <a:latin typeface="Times New Roman"/>
                        <a:ea typeface="Calibri"/>
                        <a:cs typeface="Arial Unicode MS"/>
                      </a:endParaRPr>
                    </a:p>
                  </a:txBody>
                  <a:tcPr marL="68580" marR="68580" marT="0" marB="0"/>
                </a:tc>
                <a:tc>
                  <a:txBody>
                    <a:bodyPr/>
                    <a:lstStyle/>
                    <a:p>
                      <a:pPr indent="0" algn="ctr">
                        <a:spcAft>
                          <a:spcPts val="0"/>
                        </a:spcAft>
                      </a:pPr>
                      <a:r>
                        <a:rPr lang="ru-RU" sz="1600" dirty="0" smtClean="0">
                          <a:solidFill>
                            <a:schemeClr val="bg1"/>
                          </a:solidFill>
                        </a:rPr>
                        <a:t>Луноход, ИСЛ</a:t>
                      </a:r>
                      <a:endParaRPr lang="ru-RU" sz="1600" dirty="0">
                        <a:solidFill>
                          <a:schemeClr val="bg1"/>
                        </a:solidFill>
                        <a:latin typeface="Times New Roman"/>
                        <a:ea typeface="Calibri"/>
                        <a:cs typeface="Arial Unicode MS"/>
                      </a:endParaRPr>
                    </a:p>
                  </a:txBody>
                  <a:tcPr marL="68580" marR="68580" marT="0" marB="0"/>
                </a:tc>
              </a:tr>
              <a:tr h="432000">
                <a:tc>
                  <a:txBody>
                    <a:bodyPr/>
                    <a:lstStyle/>
                    <a:p>
                      <a:pPr indent="0" algn="ctr">
                        <a:spcAft>
                          <a:spcPts val="0"/>
                        </a:spcAft>
                      </a:pPr>
                      <a:r>
                        <a:rPr lang="ru-RU" sz="1600" dirty="0" smtClean="0">
                          <a:solidFill>
                            <a:schemeClr val="bg1"/>
                          </a:solidFill>
                        </a:rPr>
                        <a:t>8</a:t>
                      </a:r>
                      <a:endParaRPr lang="ru-RU" sz="1600" dirty="0">
                        <a:solidFill>
                          <a:schemeClr val="bg1"/>
                        </a:solidFill>
                        <a:latin typeface="Times New Roman"/>
                        <a:ea typeface="Calibri"/>
                        <a:cs typeface="Arial Unicode MS"/>
                      </a:endParaRPr>
                    </a:p>
                  </a:txBody>
                  <a:tcPr marL="68580" marR="68580" marT="0" marB="0"/>
                </a:tc>
                <a:tc>
                  <a:txBody>
                    <a:bodyPr/>
                    <a:lstStyle/>
                    <a:p>
                      <a:pPr indent="0" algn="r">
                        <a:spcAft>
                          <a:spcPts val="0"/>
                        </a:spcAft>
                      </a:pPr>
                      <a:r>
                        <a:rPr lang="ru-RU" sz="1600">
                          <a:solidFill>
                            <a:schemeClr val="bg1"/>
                          </a:solidFill>
                        </a:rPr>
                        <a:t>22.07.19</a:t>
                      </a:r>
                      <a:endParaRPr lang="ru-RU" sz="1600">
                        <a:solidFill>
                          <a:schemeClr val="bg1"/>
                        </a:solidFill>
                        <a:latin typeface="Times New Roman"/>
                        <a:ea typeface="Calibri"/>
                        <a:cs typeface="Arial Unicode MS"/>
                      </a:endParaRPr>
                    </a:p>
                  </a:txBody>
                  <a:tcPr marL="68580" marR="68580" marT="0" marB="0"/>
                </a:tc>
                <a:tc>
                  <a:txBody>
                    <a:bodyPr/>
                    <a:lstStyle/>
                    <a:p>
                      <a:pPr indent="0" algn="l">
                        <a:spcAft>
                          <a:spcPts val="0"/>
                        </a:spcAft>
                      </a:pPr>
                      <a:r>
                        <a:rPr lang="en-US" sz="1600">
                          <a:solidFill>
                            <a:schemeClr val="bg1"/>
                          </a:solidFill>
                        </a:rPr>
                        <a:t>Chandrayaan 2</a:t>
                      </a:r>
                      <a:endParaRPr lang="ru-RU" sz="1600">
                        <a:solidFill>
                          <a:schemeClr val="bg1"/>
                        </a:solidFill>
                        <a:latin typeface="Times New Roman"/>
                        <a:ea typeface="Calibri"/>
                        <a:cs typeface="Arial Unicode MS"/>
                      </a:endParaRPr>
                    </a:p>
                  </a:txBody>
                  <a:tcPr marL="68580" marR="68580" marT="0" marB="0"/>
                </a:tc>
                <a:tc>
                  <a:txBody>
                    <a:bodyPr/>
                    <a:lstStyle/>
                    <a:p>
                      <a:pPr indent="0" algn="l">
                        <a:spcAft>
                          <a:spcPts val="0"/>
                        </a:spcAft>
                      </a:pPr>
                      <a:r>
                        <a:rPr lang="ru-RU" sz="1600" dirty="0" smtClean="0">
                          <a:solidFill>
                            <a:schemeClr val="bg1"/>
                          </a:solidFill>
                        </a:rPr>
                        <a:t>Индия</a:t>
                      </a:r>
                      <a:endParaRPr lang="ru-RU" sz="1600" dirty="0">
                        <a:solidFill>
                          <a:schemeClr val="bg1"/>
                        </a:solidFill>
                        <a:latin typeface="Times New Roman"/>
                        <a:ea typeface="Calibri"/>
                        <a:cs typeface="Arial Unicode MS"/>
                      </a:endParaRPr>
                    </a:p>
                  </a:txBody>
                  <a:tcPr marL="68580" marR="68580" marT="0" marB="0"/>
                </a:tc>
                <a:tc>
                  <a:txBody>
                    <a:bodyPr/>
                    <a:lstStyle/>
                    <a:p>
                      <a:pPr indent="0" algn="ctr">
                        <a:spcAft>
                          <a:spcPts val="0"/>
                        </a:spcAft>
                      </a:pPr>
                      <a:r>
                        <a:rPr lang="ru-RU" sz="1600">
                          <a:solidFill>
                            <a:schemeClr val="bg1"/>
                          </a:solidFill>
                        </a:rPr>
                        <a:t>3850</a:t>
                      </a:r>
                      <a:endParaRPr lang="ru-RU" sz="1600">
                        <a:solidFill>
                          <a:schemeClr val="bg1"/>
                        </a:solidFill>
                        <a:latin typeface="Times New Roman"/>
                        <a:ea typeface="Calibri"/>
                        <a:cs typeface="Arial Unicode MS"/>
                      </a:endParaRPr>
                    </a:p>
                  </a:txBody>
                  <a:tcPr marL="68580" marR="68580" marT="0" marB="0"/>
                </a:tc>
                <a:tc>
                  <a:txBody>
                    <a:bodyPr/>
                    <a:lstStyle/>
                    <a:p>
                      <a:pPr indent="0" algn="ctr">
                        <a:spcAft>
                          <a:spcPts val="0"/>
                        </a:spcAft>
                      </a:pPr>
                      <a:r>
                        <a:rPr lang="ru-RU" sz="1600" dirty="0" smtClean="0">
                          <a:solidFill>
                            <a:schemeClr val="bg1"/>
                          </a:solidFill>
                        </a:rPr>
                        <a:t>ИСЛ</a:t>
                      </a:r>
                      <a:endParaRPr lang="ru-RU" sz="1600" dirty="0">
                        <a:solidFill>
                          <a:schemeClr val="bg1"/>
                        </a:solidFill>
                        <a:latin typeface="Times New Roman"/>
                        <a:ea typeface="Calibri"/>
                        <a:cs typeface="Arial Unicode MS"/>
                      </a:endParaRPr>
                    </a:p>
                  </a:txBody>
                  <a:tcPr marL="68580" marR="68580" marT="0" marB="0"/>
                </a:tc>
              </a:tr>
            </a:tbl>
          </a:graphicData>
        </a:graphic>
      </p:graphicFrame>
      <p:sp>
        <p:nvSpPr>
          <p:cNvPr id="6" name="Прямоугольник 5"/>
          <p:cNvSpPr/>
          <p:nvPr/>
        </p:nvSpPr>
        <p:spPr>
          <a:xfrm>
            <a:off x="785786" y="5429264"/>
            <a:ext cx="4039504" cy="369332"/>
          </a:xfrm>
          <a:prstGeom prst="rect">
            <a:avLst/>
          </a:prstGeom>
        </p:spPr>
        <p:txBody>
          <a:bodyPr wrap="none">
            <a:spAutoFit/>
          </a:bodyPr>
          <a:lstStyle/>
          <a:p>
            <a:r>
              <a:rPr lang="ru-RU" dirty="0" smtClean="0"/>
              <a:t>ИСЛ</a:t>
            </a:r>
            <a:r>
              <a:rPr lang="en-US" dirty="0" smtClean="0"/>
              <a:t> – </a:t>
            </a:r>
            <a:r>
              <a:rPr lang="ru-RU" dirty="0" smtClean="0"/>
              <a:t>искусственный спутник Луны</a:t>
            </a:r>
            <a:endParaRPr lang="ru-RU"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pic>
        <p:nvPicPr>
          <p:cNvPr id="1026" name="Picture 2"/>
          <p:cNvPicPr>
            <a:picLocks noChangeAspect="1" noChangeArrowheads="1"/>
          </p:cNvPicPr>
          <p:nvPr/>
        </p:nvPicPr>
        <p:blipFill>
          <a:blip r:embed="rId5" cstate="print"/>
          <a:srcRect l="17457" t="22414" r="18534" b="13793"/>
          <a:stretch>
            <a:fillRect/>
          </a:stretch>
        </p:blipFill>
        <p:spPr bwMode="auto">
          <a:xfrm>
            <a:off x="285720" y="1071546"/>
            <a:ext cx="5929354" cy="3324032"/>
          </a:xfrm>
          <a:prstGeom prst="rect">
            <a:avLst/>
          </a:prstGeom>
          <a:noFill/>
          <a:ln w="9525">
            <a:noFill/>
            <a:miter lim="800000"/>
            <a:headEnd/>
            <a:tailEnd/>
          </a:ln>
          <a:effectLst/>
        </p:spPr>
      </p:pic>
      <p:graphicFrame>
        <p:nvGraphicFramePr>
          <p:cNvPr id="5" name="Таблица 4"/>
          <p:cNvGraphicFramePr>
            <a:graphicFrameLocks noGrp="1"/>
          </p:cNvGraphicFramePr>
          <p:nvPr/>
        </p:nvGraphicFramePr>
        <p:xfrm>
          <a:off x="3500430" y="500042"/>
          <a:ext cx="2428892" cy="396260"/>
        </p:xfrm>
        <a:graphic>
          <a:graphicData uri="http://schemas.openxmlformats.org/drawingml/2006/table">
            <a:tbl>
              <a:tblPr/>
              <a:tblGrid>
                <a:gridCol w="2428892"/>
              </a:tblGrid>
              <a:tr h="396260">
                <a:tc>
                  <a:txBody>
                    <a:bodyPr/>
                    <a:lstStyle/>
                    <a:p>
                      <a:pPr algn="ctr" fontAlgn="b"/>
                      <a:r>
                        <a:rPr lang="en-US" sz="2000" b="1" i="0" u="none" strike="noStrike" dirty="0" smtClean="0">
                          <a:solidFill>
                            <a:schemeClr val="tx1"/>
                          </a:solidFill>
                          <a:latin typeface="Calibri"/>
                        </a:rPr>
                        <a:t>ARTEMIS P1&amp;P2</a:t>
                      </a:r>
                      <a:endParaRPr lang="ru-RU" sz="2000" b="0" i="1" u="none" strike="noStrike" dirty="0" smtClean="0">
                        <a:solidFill>
                          <a:schemeClr val="tx1"/>
                        </a:solidFill>
                        <a:latin typeface="Calibri"/>
                      </a:endParaRPr>
                    </a:p>
                  </a:txBody>
                  <a:tcPr marL="7620" marR="7620" marT="7620" marB="0" anchor="b">
                    <a:lnL>
                      <a:noFill/>
                    </a:lnL>
                    <a:lnR>
                      <a:noFill/>
                    </a:lnR>
                    <a:lnT>
                      <a:noFill/>
                    </a:lnT>
                    <a:lnB>
                      <a:noFill/>
                    </a:lnB>
                  </a:tcPr>
                </a:tc>
              </a:tr>
            </a:tbl>
          </a:graphicData>
        </a:graphic>
      </p:graphicFrame>
      <p:sp>
        <p:nvSpPr>
          <p:cNvPr id="6" name="Прямоугольник 5"/>
          <p:cNvSpPr/>
          <p:nvPr/>
        </p:nvSpPr>
        <p:spPr>
          <a:xfrm>
            <a:off x="285720" y="4857760"/>
            <a:ext cx="5929354" cy="954107"/>
          </a:xfrm>
          <a:prstGeom prst="rect">
            <a:avLst/>
          </a:prstGeom>
        </p:spPr>
        <p:txBody>
          <a:bodyPr wrap="square">
            <a:spAutoFit/>
          </a:bodyPr>
          <a:lstStyle/>
          <a:p>
            <a:r>
              <a:rPr lang="ru-RU" sz="1400" dirty="0" smtClean="0"/>
              <a:t>"Артемида" </a:t>
            </a:r>
            <a:r>
              <a:rPr lang="en-US" sz="1400" dirty="0" smtClean="0"/>
              <a:t>–</a:t>
            </a:r>
            <a:r>
              <a:rPr lang="ru-RU" sz="1400" dirty="0" smtClean="0"/>
              <a:t>изучение солнечного ветра и ударных волн, окололунной среды, характеристики лунного магнитного хвоста.</a:t>
            </a:r>
          </a:p>
          <a:p>
            <a:r>
              <a:rPr lang="ru-RU" sz="1400" dirty="0" smtClean="0"/>
              <a:t>Поведение искусственных тел в </a:t>
            </a:r>
            <a:r>
              <a:rPr lang="ru-RU" sz="1400" dirty="0" err="1" smtClean="0"/>
              <a:t>гравиполе</a:t>
            </a:r>
            <a:r>
              <a:rPr lang="ru-RU" sz="1400" dirty="0" smtClean="0"/>
              <a:t> окололунного пространства.</a:t>
            </a:r>
            <a:endParaRPr lang="ru-RU" sz="1400" dirty="0"/>
          </a:p>
        </p:txBody>
      </p:sp>
      <p:graphicFrame>
        <p:nvGraphicFramePr>
          <p:cNvPr id="7" name="Таблица 6"/>
          <p:cNvGraphicFramePr>
            <a:graphicFrameLocks noGrp="1"/>
          </p:cNvGraphicFramePr>
          <p:nvPr/>
        </p:nvGraphicFramePr>
        <p:xfrm>
          <a:off x="6286512" y="3286124"/>
          <a:ext cx="2626391" cy="1066800"/>
        </p:xfrm>
        <a:graphic>
          <a:graphicData uri="http://schemas.openxmlformats.org/drawingml/2006/table">
            <a:tbl>
              <a:tblPr>
                <a:tableStyleId>{18603FDC-E32A-4AB5-989C-0864C3EAD2B8}</a:tableStyleId>
              </a:tblPr>
              <a:tblGrid>
                <a:gridCol w="1260499"/>
                <a:gridCol w="811203"/>
                <a:gridCol w="554689"/>
              </a:tblGrid>
              <a:tr h="0">
                <a:tc>
                  <a:txBody>
                    <a:bodyPr/>
                    <a:lstStyle/>
                    <a:p>
                      <a:pPr indent="0" algn="just">
                        <a:spcAft>
                          <a:spcPts val="450"/>
                        </a:spcAft>
                      </a:pPr>
                      <a:r>
                        <a:rPr lang="ru-RU" sz="1400" dirty="0">
                          <a:solidFill>
                            <a:schemeClr val="bg1"/>
                          </a:solidFill>
                        </a:rPr>
                        <a:t>Дата запуска </a:t>
                      </a:r>
                      <a:endParaRPr lang="ru-RU" sz="1400" dirty="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ru-RU" sz="1400">
                          <a:solidFill>
                            <a:schemeClr val="bg1"/>
                          </a:solidFill>
                        </a:rPr>
                        <a:t>17.02.07</a:t>
                      </a:r>
                      <a:endParaRPr lang="ru-RU" sz="14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endParaRPr lang="ru-RU" sz="1400">
                        <a:solidFill>
                          <a:schemeClr val="bg1"/>
                        </a:solidFill>
                        <a:latin typeface="Times New Roman"/>
                        <a:ea typeface="Times New Roman"/>
                        <a:cs typeface="Times New Roman"/>
                      </a:endParaRPr>
                    </a:p>
                  </a:txBody>
                  <a:tcPr marL="68580" marR="68580" marT="0" marB="0"/>
                </a:tc>
              </a:tr>
              <a:tr h="0">
                <a:tc>
                  <a:txBody>
                    <a:bodyPr/>
                    <a:lstStyle/>
                    <a:p>
                      <a:pPr indent="0" algn="just">
                        <a:spcAft>
                          <a:spcPts val="450"/>
                        </a:spcAft>
                      </a:pPr>
                      <a:r>
                        <a:rPr lang="ru-RU" sz="1400">
                          <a:solidFill>
                            <a:schemeClr val="bg1"/>
                          </a:solidFill>
                        </a:rPr>
                        <a:t>Срок службы</a:t>
                      </a:r>
                      <a:endParaRPr lang="ru-RU" sz="14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ru-RU" sz="1400">
                          <a:solidFill>
                            <a:schemeClr val="bg1"/>
                          </a:solidFill>
                        </a:rPr>
                        <a:t>13,8</a:t>
                      </a:r>
                      <a:endParaRPr lang="ru-RU" sz="14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ru-RU" sz="1400">
                          <a:solidFill>
                            <a:schemeClr val="bg1"/>
                          </a:solidFill>
                        </a:rPr>
                        <a:t>лет</a:t>
                      </a:r>
                      <a:endParaRPr lang="ru-RU" sz="1400">
                        <a:solidFill>
                          <a:schemeClr val="bg1"/>
                        </a:solidFill>
                        <a:latin typeface="Times New Roman"/>
                        <a:ea typeface="Calibri"/>
                        <a:cs typeface="Arial Unicode MS"/>
                      </a:endParaRPr>
                    </a:p>
                  </a:txBody>
                  <a:tcPr marL="68580" marR="68580" marT="0" marB="0"/>
                </a:tc>
              </a:tr>
              <a:tr h="0">
                <a:tc>
                  <a:txBody>
                    <a:bodyPr/>
                    <a:lstStyle/>
                    <a:p>
                      <a:pPr indent="0" algn="l">
                        <a:spcAft>
                          <a:spcPts val="450"/>
                        </a:spcAft>
                      </a:pPr>
                      <a:r>
                        <a:rPr lang="ru-RU" sz="1400" dirty="0">
                          <a:solidFill>
                            <a:schemeClr val="bg1"/>
                          </a:solidFill>
                        </a:rPr>
                        <a:t>На орбите Луны</a:t>
                      </a:r>
                      <a:endParaRPr lang="ru-RU" sz="1400" dirty="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ru-RU" sz="1400">
                          <a:solidFill>
                            <a:schemeClr val="bg1"/>
                          </a:solidFill>
                        </a:rPr>
                        <a:t>9,3</a:t>
                      </a:r>
                      <a:endParaRPr lang="ru-RU" sz="14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ru-RU" sz="1400">
                          <a:solidFill>
                            <a:schemeClr val="bg1"/>
                          </a:solidFill>
                        </a:rPr>
                        <a:t>года</a:t>
                      </a:r>
                      <a:endParaRPr lang="ru-RU" sz="1400">
                        <a:solidFill>
                          <a:schemeClr val="bg1"/>
                        </a:solidFill>
                        <a:latin typeface="Times New Roman"/>
                        <a:ea typeface="Calibri"/>
                        <a:cs typeface="Arial Unicode MS"/>
                      </a:endParaRPr>
                    </a:p>
                  </a:txBody>
                  <a:tcPr marL="68580" marR="68580" marT="0" marB="0"/>
                </a:tc>
              </a:tr>
              <a:tr h="0">
                <a:tc>
                  <a:txBody>
                    <a:bodyPr/>
                    <a:lstStyle/>
                    <a:p>
                      <a:pPr indent="0" algn="just">
                        <a:spcAft>
                          <a:spcPts val="450"/>
                        </a:spcAft>
                      </a:pPr>
                      <a:r>
                        <a:rPr lang="ru-RU" sz="1400">
                          <a:solidFill>
                            <a:schemeClr val="bg1"/>
                          </a:solidFill>
                        </a:rPr>
                        <a:t>Масса</a:t>
                      </a:r>
                      <a:endParaRPr lang="ru-RU" sz="14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ru-RU" sz="1400">
                          <a:solidFill>
                            <a:schemeClr val="bg1"/>
                          </a:solidFill>
                        </a:rPr>
                        <a:t>126</a:t>
                      </a:r>
                      <a:endParaRPr lang="ru-RU" sz="14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ru-RU" sz="1400" dirty="0">
                          <a:solidFill>
                            <a:schemeClr val="bg1"/>
                          </a:solidFill>
                        </a:rPr>
                        <a:t>кг</a:t>
                      </a:r>
                      <a:endParaRPr lang="ru-RU" sz="1400" dirty="0">
                        <a:solidFill>
                          <a:schemeClr val="bg1"/>
                        </a:solidFill>
                        <a:latin typeface="Times New Roman"/>
                        <a:ea typeface="Calibri"/>
                        <a:cs typeface="Arial Unicode MS"/>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sp>
        <p:nvSpPr>
          <p:cNvPr id="6" name="Прямоугольник 5"/>
          <p:cNvSpPr/>
          <p:nvPr/>
        </p:nvSpPr>
        <p:spPr>
          <a:xfrm>
            <a:off x="857224" y="1285860"/>
            <a:ext cx="7858180" cy="1323439"/>
          </a:xfrm>
          <a:prstGeom prst="rect">
            <a:avLst/>
          </a:prstGeom>
        </p:spPr>
        <p:txBody>
          <a:bodyPr wrap="square">
            <a:spAutoFit/>
          </a:bodyPr>
          <a:lstStyle/>
          <a:p>
            <a:pPr marL="342900" lvl="0" indent="-342900" algn="ctr">
              <a:spcAft>
                <a:spcPts val="1200"/>
              </a:spcAft>
            </a:pPr>
            <a:r>
              <a:rPr lang="ru-RU" sz="4000" dirty="0" smtClean="0"/>
              <a:t>Солнечная система – объект исследования</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5" name="Таблица 4"/>
          <p:cNvGraphicFramePr>
            <a:graphicFrameLocks noGrp="1"/>
          </p:cNvGraphicFramePr>
          <p:nvPr/>
        </p:nvGraphicFramePr>
        <p:xfrm>
          <a:off x="2464579" y="500042"/>
          <a:ext cx="4214842" cy="586740"/>
        </p:xfrm>
        <a:graphic>
          <a:graphicData uri="http://schemas.openxmlformats.org/drawingml/2006/table">
            <a:tbl>
              <a:tblPr/>
              <a:tblGrid>
                <a:gridCol w="4214842"/>
              </a:tblGrid>
              <a:tr h="396260">
                <a:tc>
                  <a:txBody>
                    <a:bodyPr/>
                    <a:lstStyle/>
                    <a:p>
                      <a:pPr algn="ctr" fontAlgn="b"/>
                      <a:r>
                        <a:rPr lang="en-US" sz="2000" b="1" i="0" u="none" strike="noStrike" dirty="0" smtClean="0">
                          <a:solidFill>
                            <a:schemeClr val="tx1"/>
                          </a:solidFill>
                          <a:latin typeface="Calibri"/>
                        </a:rPr>
                        <a:t>ARTEMIS P1&amp;P2</a:t>
                      </a:r>
                      <a:endParaRPr lang="ru-RU" sz="2000" b="1" i="0" u="none" strike="noStrike" dirty="0" smtClean="0">
                        <a:solidFill>
                          <a:schemeClr val="tx1"/>
                        </a:solidFill>
                        <a:latin typeface="Calibri"/>
                      </a:endParaRPr>
                    </a:p>
                    <a:p>
                      <a:pPr algn="ctr" fontAlgn="b"/>
                      <a:r>
                        <a:rPr lang="ru-RU" sz="1800" b="0" i="1" u="none" strike="noStrike" dirty="0" smtClean="0">
                          <a:solidFill>
                            <a:schemeClr val="tx1"/>
                          </a:solidFill>
                          <a:latin typeface="Calibri"/>
                        </a:rPr>
                        <a:t>Гравитационное маневрирование</a:t>
                      </a:r>
                      <a:endParaRPr lang="ru-RU" sz="2000" b="0" i="1" u="none" strike="noStrike" dirty="0" smtClean="0">
                        <a:solidFill>
                          <a:schemeClr val="tx1"/>
                        </a:solidFill>
                        <a:latin typeface="Calibri"/>
                      </a:endParaRPr>
                    </a:p>
                  </a:txBody>
                  <a:tcPr marL="7620" marR="7620" marT="7620" marB="0" anchor="b">
                    <a:lnL>
                      <a:noFill/>
                    </a:lnL>
                    <a:lnR>
                      <a:noFill/>
                    </a:lnR>
                    <a:lnT>
                      <a:noFill/>
                    </a:lnT>
                    <a:lnB>
                      <a:noFill/>
                    </a:lnB>
                  </a:tcPr>
                </a:tc>
              </a:tr>
            </a:tbl>
          </a:graphicData>
        </a:graphic>
      </p:graphicFrame>
      <p:pic>
        <p:nvPicPr>
          <p:cNvPr id="64514" name="Picture 2" descr="Орбита одного из аппаратов (nasa.gov)"/>
          <p:cNvPicPr>
            <a:picLocks noChangeAspect="1" noChangeArrowheads="1"/>
          </p:cNvPicPr>
          <p:nvPr/>
        </p:nvPicPr>
        <p:blipFill>
          <a:blip r:embed="rId5" cstate="print"/>
          <a:srcRect/>
          <a:stretch>
            <a:fillRect/>
          </a:stretch>
        </p:blipFill>
        <p:spPr bwMode="auto">
          <a:xfrm>
            <a:off x="1714500" y="1428736"/>
            <a:ext cx="5715000" cy="428625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5" name="Таблица 4"/>
          <p:cNvGraphicFramePr>
            <a:graphicFrameLocks noGrp="1"/>
          </p:cNvGraphicFramePr>
          <p:nvPr/>
        </p:nvGraphicFramePr>
        <p:xfrm>
          <a:off x="2285984" y="318124"/>
          <a:ext cx="4572032" cy="617220"/>
        </p:xfrm>
        <a:graphic>
          <a:graphicData uri="http://schemas.openxmlformats.org/drawingml/2006/table">
            <a:tbl>
              <a:tblPr/>
              <a:tblGrid>
                <a:gridCol w="4572032"/>
              </a:tblGrid>
              <a:tr h="578178">
                <a:tc>
                  <a:txBody>
                    <a:bodyPr/>
                    <a:lstStyle/>
                    <a:p>
                      <a:pPr algn="ctr" fontAlgn="b"/>
                      <a:r>
                        <a:rPr lang="en-US" sz="2000" b="1" i="0" u="none" strike="noStrike" dirty="0" smtClean="0">
                          <a:solidFill>
                            <a:schemeClr val="tx1"/>
                          </a:solidFill>
                          <a:latin typeface="Calibri"/>
                        </a:rPr>
                        <a:t>LRO</a:t>
                      </a:r>
                      <a:r>
                        <a:rPr lang="ru-RU" sz="2000" b="1" i="0" u="none" strike="noStrike" dirty="0" smtClean="0">
                          <a:solidFill>
                            <a:schemeClr val="tx1"/>
                          </a:solidFill>
                          <a:latin typeface="Calibri"/>
                        </a:rPr>
                        <a:t> </a:t>
                      </a:r>
                    </a:p>
                    <a:p>
                      <a:pPr algn="ctr" fontAlgn="b"/>
                      <a:r>
                        <a:rPr lang="ru-RU" sz="2000" b="0" i="1" u="none" strike="noStrike" dirty="0" smtClean="0">
                          <a:solidFill>
                            <a:schemeClr val="tx1"/>
                          </a:solidFill>
                          <a:latin typeface="Calibri"/>
                        </a:rPr>
                        <a:t>(</a:t>
                      </a:r>
                      <a:r>
                        <a:rPr lang="en-US" sz="2000" b="0" i="1" u="none" strike="noStrike" dirty="0" smtClean="0">
                          <a:solidFill>
                            <a:schemeClr val="tx1"/>
                          </a:solidFill>
                          <a:latin typeface="Calibri"/>
                        </a:rPr>
                        <a:t>Lunar Reconnaissance Orbiter</a:t>
                      </a:r>
                      <a:r>
                        <a:rPr lang="ru-RU" sz="2000" b="0" i="1" u="none" strike="noStrike" dirty="0" smtClean="0">
                          <a:solidFill>
                            <a:schemeClr val="tx1"/>
                          </a:solidFill>
                          <a:latin typeface="Calibri"/>
                        </a:rPr>
                        <a:t>)</a:t>
                      </a:r>
                    </a:p>
                  </a:txBody>
                  <a:tcPr marL="7620" marR="7620" marT="7620" marB="0" anchor="b">
                    <a:lnL>
                      <a:noFill/>
                    </a:lnL>
                    <a:lnR>
                      <a:noFill/>
                    </a:lnR>
                    <a:lnT>
                      <a:noFill/>
                    </a:lnT>
                    <a:lnB>
                      <a:noFill/>
                    </a:lnB>
                  </a:tcPr>
                </a:tc>
              </a:tr>
            </a:tbl>
          </a:graphicData>
        </a:graphic>
      </p:graphicFrame>
      <p:pic>
        <p:nvPicPr>
          <p:cNvPr id="26626" name="Picture 2" descr="LRO 2006.jpg"/>
          <p:cNvPicPr>
            <a:picLocks noChangeAspect="1" noChangeArrowheads="1"/>
          </p:cNvPicPr>
          <p:nvPr/>
        </p:nvPicPr>
        <p:blipFill>
          <a:blip r:embed="rId5" cstate="print"/>
          <a:srcRect/>
          <a:stretch>
            <a:fillRect/>
          </a:stretch>
        </p:blipFill>
        <p:spPr bwMode="auto">
          <a:xfrm>
            <a:off x="428596" y="1142984"/>
            <a:ext cx="5131432" cy="3595527"/>
          </a:xfrm>
          <a:prstGeom prst="rect">
            <a:avLst/>
          </a:prstGeom>
          <a:noFill/>
        </p:spPr>
      </p:pic>
      <p:graphicFrame>
        <p:nvGraphicFramePr>
          <p:cNvPr id="8" name="Таблица 7"/>
          <p:cNvGraphicFramePr>
            <a:graphicFrameLocks noGrp="1"/>
          </p:cNvGraphicFramePr>
          <p:nvPr/>
        </p:nvGraphicFramePr>
        <p:xfrm>
          <a:off x="5715008" y="3714752"/>
          <a:ext cx="3054988" cy="975360"/>
        </p:xfrm>
        <a:graphic>
          <a:graphicData uri="http://schemas.openxmlformats.org/drawingml/2006/table">
            <a:tbl>
              <a:tblPr>
                <a:tableStyleId>{18603FDC-E32A-4AB5-989C-0864C3EAD2B8}</a:tableStyleId>
              </a:tblPr>
              <a:tblGrid>
                <a:gridCol w="1655001"/>
                <a:gridCol w="903315"/>
                <a:gridCol w="496672"/>
              </a:tblGrid>
              <a:tr h="0">
                <a:tc>
                  <a:txBody>
                    <a:bodyPr/>
                    <a:lstStyle/>
                    <a:p>
                      <a:pPr indent="0" algn="just">
                        <a:spcAft>
                          <a:spcPts val="450"/>
                        </a:spcAft>
                      </a:pPr>
                      <a:r>
                        <a:rPr lang="ru-RU" sz="1600" dirty="0">
                          <a:solidFill>
                            <a:schemeClr val="bg1"/>
                          </a:solidFill>
                        </a:rPr>
                        <a:t>Дата запуска </a:t>
                      </a:r>
                      <a:endParaRPr lang="ru-RU" sz="1600" dirty="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ru-RU" sz="1600">
                          <a:solidFill>
                            <a:schemeClr val="bg1"/>
                          </a:solidFill>
                        </a:rPr>
                        <a:t>18.06.09</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endParaRPr lang="ru-RU" sz="1600">
                        <a:solidFill>
                          <a:schemeClr val="bg1"/>
                        </a:solidFill>
                        <a:latin typeface="Times New Roman"/>
                        <a:ea typeface="Times New Roman"/>
                        <a:cs typeface="Times New Roman"/>
                      </a:endParaRPr>
                    </a:p>
                  </a:txBody>
                  <a:tcPr marL="68580" marR="68580" marT="0" marB="0"/>
                </a:tc>
              </a:tr>
              <a:tr h="0">
                <a:tc>
                  <a:txBody>
                    <a:bodyPr/>
                    <a:lstStyle/>
                    <a:p>
                      <a:pPr indent="0" algn="just">
                        <a:spcAft>
                          <a:spcPts val="450"/>
                        </a:spcAft>
                      </a:pPr>
                      <a:r>
                        <a:rPr lang="ru-RU" sz="1600">
                          <a:solidFill>
                            <a:schemeClr val="bg1"/>
                          </a:solidFill>
                        </a:rPr>
                        <a:t>Срок службы</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ru-RU" sz="1600">
                          <a:solidFill>
                            <a:schemeClr val="bg1"/>
                          </a:solidFill>
                        </a:rPr>
                        <a:t>11,4</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ru-RU" sz="1600">
                          <a:solidFill>
                            <a:schemeClr val="bg1"/>
                          </a:solidFill>
                        </a:rPr>
                        <a:t>лет</a:t>
                      </a:r>
                      <a:endParaRPr lang="ru-RU" sz="1600">
                        <a:solidFill>
                          <a:schemeClr val="bg1"/>
                        </a:solidFill>
                        <a:latin typeface="Times New Roman"/>
                        <a:ea typeface="Calibri"/>
                        <a:cs typeface="Arial Unicode MS"/>
                      </a:endParaRPr>
                    </a:p>
                  </a:txBody>
                  <a:tcPr marL="68580" marR="68580" marT="0" marB="0"/>
                </a:tc>
              </a:tr>
              <a:tr h="0">
                <a:tc>
                  <a:txBody>
                    <a:bodyPr/>
                    <a:lstStyle/>
                    <a:p>
                      <a:pPr indent="0" algn="just">
                        <a:spcAft>
                          <a:spcPts val="450"/>
                        </a:spcAft>
                      </a:pPr>
                      <a:r>
                        <a:rPr lang="ru-RU" sz="1600">
                          <a:solidFill>
                            <a:schemeClr val="bg1"/>
                          </a:solidFill>
                        </a:rPr>
                        <a:t>Масса</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ru-RU" sz="1600">
                          <a:solidFill>
                            <a:schemeClr val="bg1"/>
                          </a:solidFill>
                        </a:rPr>
                        <a:t>1846</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ru-RU" sz="1600">
                          <a:solidFill>
                            <a:schemeClr val="bg1"/>
                          </a:solidFill>
                        </a:rPr>
                        <a:t>кг</a:t>
                      </a:r>
                      <a:endParaRPr lang="ru-RU" sz="1600">
                        <a:solidFill>
                          <a:schemeClr val="bg1"/>
                        </a:solidFill>
                        <a:latin typeface="Times New Roman"/>
                        <a:ea typeface="Calibri"/>
                        <a:cs typeface="Arial Unicode MS"/>
                      </a:endParaRPr>
                    </a:p>
                  </a:txBody>
                  <a:tcPr marL="68580" marR="68580" marT="0" marB="0"/>
                </a:tc>
              </a:tr>
              <a:tr h="0">
                <a:tc>
                  <a:txBody>
                    <a:bodyPr/>
                    <a:lstStyle/>
                    <a:p>
                      <a:pPr indent="0" algn="just">
                        <a:spcAft>
                          <a:spcPts val="450"/>
                        </a:spcAft>
                      </a:pPr>
                      <a:r>
                        <a:rPr lang="ru-RU" sz="1600">
                          <a:solidFill>
                            <a:schemeClr val="bg1"/>
                          </a:solidFill>
                        </a:rPr>
                        <a:t>Орбита</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ru-RU" sz="1600">
                          <a:solidFill>
                            <a:schemeClr val="bg1"/>
                          </a:solidFill>
                        </a:rPr>
                        <a:t>20 × 165</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ru-RU" sz="1600" dirty="0">
                          <a:solidFill>
                            <a:schemeClr val="bg1"/>
                          </a:solidFill>
                        </a:rPr>
                        <a:t>км</a:t>
                      </a:r>
                      <a:endParaRPr lang="ru-RU" sz="1600" dirty="0">
                        <a:solidFill>
                          <a:schemeClr val="bg1"/>
                        </a:solidFill>
                        <a:latin typeface="Times New Roman"/>
                        <a:ea typeface="Calibri"/>
                        <a:cs typeface="Arial Unicode MS"/>
                      </a:endParaRPr>
                    </a:p>
                  </a:txBody>
                  <a:tcPr marL="68580" marR="68580" marT="0" marB="0"/>
                </a:tc>
              </a:tr>
            </a:tbl>
          </a:graphicData>
        </a:graphic>
      </p:graphicFrame>
      <p:graphicFrame>
        <p:nvGraphicFramePr>
          <p:cNvPr id="10" name="Таблица 9"/>
          <p:cNvGraphicFramePr>
            <a:graphicFrameLocks noGrp="1"/>
          </p:cNvGraphicFramePr>
          <p:nvPr/>
        </p:nvGraphicFramePr>
        <p:xfrm>
          <a:off x="441335" y="5000636"/>
          <a:ext cx="5559425" cy="1280160"/>
        </p:xfrm>
        <a:graphic>
          <a:graphicData uri="http://schemas.openxmlformats.org/drawingml/2006/table">
            <a:tbl>
              <a:tblPr>
                <a:tableStyleId>{18603FDC-E32A-4AB5-989C-0864C3EAD2B8}</a:tableStyleId>
              </a:tblPr>
              <a:tblGrid>
                <a:gridCol w="2139315"/>
                <a:gridCol w="3420110"/>
              </a:tblGrid>
              <a:tr h="0">
                <a:tc gridSpan="2">
                  <a:txBody>
                    <a:bodyPr/>
                    <a:lstStyle/>
                    <a:p>
                      <a:pPr indent="0" algn="just">
                        <a:spcAft>
                          <a:spcPts val="0"/>
                        </a:spcAft>
                      </a:pPr>
                      <a:r>
                        <a:rPr lang="ru-RU" sz="1200" dirty="0">
                          <a:solidFill>
                            <a:schemeClr val="bg1"/>
                          </a:solidFill>
                        </a:rPr>
                        <a:t>Основные приборы (эксперименты)</a:t>
                      </a:r>
                      <a:endParaRPr lang="ru-RU" sz="1200" dirty="0">
                        <a:solidFill>
                          <a:schemeClr val="bg1"/>
                        </a:solidFill>
                        <a:latin typeface="Times New Roman"/>
                        <a:ea typeface="Calibri"/>
                        <a:cs typeface="Arial Unicode MS"/>
                      </a:endParaRPr>
                    </a:p>
                  </a:txBody>
                  <a:tcPr marL="68580" marR="68580" marT="0" marB="0"/>
                </a:tc>
                <a:tc hMerge="1">
                  <a:txBody>
                    <a:bodyPr/>
                    <a:lstStyle/>
                    <a:p>
                      <a:endParaRPr lang="ru-RU"/>
                    </a:p>
                  </a:txBody>
                  <a:tcPr/>
                </a:tc>
              </a:tr>
              <a:tr h="0">
                <a:tc>
                  <a:txBody>
                    <a:bodyPr/>
                    <a:lstStyle/>
                    <a:p>
                      <a:pPr indent="0" algn="just">
                        <a:spcAft>
                          <a:spcPts val="0"/>
                        </a:spcAft>
                      </a:pPr>
                      <a:r>
                        <a:rPr lang="ru-RU" sz="1200">
                          <a:solidFill>
                            <a:schemeClr val="bg1"/>
                          </a:solidFill>
                        </a:rPr>
                        <a:t>CRaTER</a:t>
                      </a:r>
                      <a:endParaRPr lang="ru-RU" sz="120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en-US" sz="1200">
                          <a:solidFill>
                            <a:schemeClr val="bg1"/>
                          </a:solidFill>
                        </a:rPr>
                        <a:t>Cosmic Ray Telescope for the Effects of  Radiation</a:t>
                      </a:r>
                      <a:endParaRPr lang="ru-RU" sz="1200">
                        <a:solidFill>
                          <a:schemeClr val="bg1"/>
                        </a:solidFill>
                        <a:latin typeface="Times New Roman"/>
                        <a:ea typeface="Calibri"/>
                        <a:cs typeface="Arial Unicode MS"/>
                      </a:endParaRPr>
                    </a:p>
                  </a:txBody>
                  <a:tcPr marL="68580" marR="68580" marT="0" marB="0"/>
                </a:tc>
              </a:tr>
              <a:tr h="0">
                <a:tc>
                  <a:txBody>
                    <a:bodyPr/>
                    <a:lstStyle/>
                    <a:p>
                      <a:pPr indent="0" algn="just">
                        <a:spcAft>
                          <a:spcPts val="0"/>
                        </a:spcAft>
                      </a:pPr>
                      <a:r>
                        <a:rPr lang="ru-RU" sz="1200">
                          <a:solidFill>
                            <a:schemeClr val="bg1"/>
                          </a:solidFill>
                        </a:rPr>
                        <a:t>DLRE</a:t>
                      </a:r>
                      <a:endParaRPr lang="ru-RU" sz="120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en-US" sz="1200">
                          <a:solidFill>
                            <a:schemeClr val="bg1"/>
                          </a:solidFill>
                        </a:rPr>
                        <a:t>The Diviner Lunar Radiometer Experiment</a:t>
                      </a:r>
                      <a:endParaRPr lang="ru-RU" sz="1200">
                        <a:solidFill>
                          <a:schemeClr val="bg1"/>
                        </a:solidFill>
                        <a:latin typeface="Times New Roman"/>
                        <a:ea typeface="Calibri"/>
                        <a:cs typeface="Arial Unicode MS"/>
                      </a:endParaRPr>
                    </a:p>
                  </a:txBody>
                  <a:tcPr marL="68580" marR="68580" marT="0" marB="0"/>
                </a:tc>
              </a:tr>
              <a:tr h="0">
                <a:tc>
                  <a:txBody>
                    <a:bodyPr/>
                    <a:lstStyle/>
                    <a:p>
                      <a:pPr indent="0" algn="just">
                        <a:spcAft>
                          <a:spcPts val="0"/>
                        </a:spcAft>
                      </a:pPr>
                      <a:r>
                        <a:rPr lang="ru-RU" sz="1200">
                          <a:solidFill>
                            <a:schemeClr val="bg1"/>
                          </a:solidFill>
                        </a:rPr>
                        <a:t>LAMP</a:t>
                      </a:r>
                      <a:endParaRPr lang="ru-RU" sz="120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en-US" sz="1200">
                          <a:solidFill>
                            <a:schemeClr val="bg1"/>
                          </a:solidFill>
                        </a:rPr>
                        <a:t>The Lyman-Alpha Mapping Project</a:t>
                      </a:r>
                      <a:endParaRPr lang="ru-RU" sz="1200">
                        <a:solidFill>
                          <a:schemeClr val="bg1"/>
                        </a:solidFill>
                        <a:latin typeface="Times New Roman"/>
                        <a:ea typeface="Calibri"/>
                        <a:cs typeface="Arial Unicode MS"/>
                      </a:endParaRPr>
                    </a:p>
                  </a:txBody>
                  <a:tcPr marL="68580" marR="68580" marT="0" marB="0"/>
                </a:tc>
              </a:tr>
              <a:tr h="0">
                <a:tc>
                  <a:txBody>
                    <a:bodyPr/>
                    <a:lstStyle/>
                    <a:p>
                      <a:pPr indent="0" algn="l">
                        <a:spcAft>
                          <a:spcPts val="0"/>
                        </a:spcAft>
                      </a:pPr>
                      <a:r>
                        <a:rPr lang="en-US" sz="1200">
                          <a:solidFill>
                            <a:schemeClr val="bg1"/>
                          </a:solidFill>
                        </a:rPr>
                        <a:t>LOLA</a:t>
                      </a:r>
                      <a:endParaRPr lang="ru-RU" sz="1200">
                        <a:solidFill>
                          <a:schemeClr val="bg1"/>
                        </a:solidFill>
                        <a:latin typeface="Times New Roman"/>
                        <a:ea typeface="Calibri"/>
                        <a:cs typeface="Arial Unicode MS"/>
                      </a:endParaRPr>
                    </a:p>
                  </a:txBody>
                  <a:tcPr marL="68580" marR="68580" marT="0" marB="0"/>
                </a:tc>
                <a:tc>
                  <a:txBody>
                    <a:bodyPr/>
                    <a:lstStyle/>
                    <a:p>
                      <a:pPr indent="0" algn="l">
                        <a:spcAft>
                          <a:spcPts val="0"/>
                        </a:spcAft>
                      </a:pPr>
                      <a:r>
                        <a:rPr lang="en-US" sz="1200">
                          <a:solidFill>
                            <a:schemeClr val="bg1"/>
                          </a:solidFill>
                        </a:rPr>
                        <a:t>The Lunar Orbiter Laser Altimeter</a:t>
                      </a:r>
                      <a:endParaRPr lang="ru-RU" sz="1200">
                        <a:solidFill>
                          <a:schemeClr val="bg1"/>
                        </a:solidFill>
                        <a:latin typeface="Times New Roman"/>
                        <a:ea typeface="Calibri"/>
                        <a:cs typeface="Arial Unicode MS"/>
                      </a:endParaRPr>
                    </a:p>
                  </a:txBody>
                  <a:tcPr marL="68580" marR="68580" marT="0" marB="0"/>
                </a:tc>
              </a:tr>
              <a:tr h="0">
                <a:tc>
                  <a:txBody>
                    <a:bodyPr/>
                    <a:lstStyle/>
                    <a:p>
                      <a:pPr indent="0" algn="l">
                        <a:spcAft>
                          <a:spcPts val="0"/>
                        </a:spcAft>
                      </a:pPr>
                      <a:r>
                        <a:rPr lang="ru-RU" sz="1200">
                          <a:solidFill>
                            <a:schemeClr val="bg1"/>
                          </a:solidFill>
                        </a:rPr>
                        <a:t>Комплект фотокамер</a:t>
                      </a:r>
                      <a:endParaRPr lang="ru-RU" sz="1200">
                        <a:solidFill>
                          <a:schemeClr val="bg1"/>
                        </a:solidFill>
                        <a:latin typeface="Times New Roman"/>
                        <a:ea typeface="Calibri"/>
                        <a:cs typeface="Arial Unicode MS"/>
                      </a:endParaRPr>
                    </a:p>
                  </a:txBody>
                  <a:tcPr marL="68580" marR="68580" marT="0" marB="0"/>
                </a:tc>
                <a:tc>
                  <a:txBody>
                    <a:bodyPr/>
                    <a:lstStyle/>
                    <a:p>
                      <a:pPr indent="0" algn="l">
                        <a:spcAft>
                          <a:spcPts val="0"/>
                        </a:spcAft>
                      </a:pPr>
                      <a:r>
                        <a:rPr lang="en-US" sz="1200">
                          <a:solidFill>
                            <a:schemeClr val="bg1"/>
                          </a:solidFill>
                        </a:rPr>
                        <a:t>The Lunar Reconnaissance Orbiter Camera</a:t>
                      </a:r>
                      <a:endParaRPr lang="ru-RU" sz="1200">
                        <a:solidFill>
                          <a:schemeClr val="bg1"/>
                        </a:solidFill>
                        <a:latin typeface="Times New Roman"/>
                        <a:ea typeface="Calibri"/>
                        <a:cs typeface="Arial Unicode MS"/>
                      </a:endParaRPr>
                    </a:p>
                  </a:txBody>
                  <a:tcPr marL="68580" marR="68580" marT="0" marB="0"/>
                </a:tc>
              </a:tr>
              <a:tr h="0">
                <a:tc>
                  <a:txBody>
                    <a:bodyPr/>
                    <a:lstStyle/>
                    <a:p>
                      <a:pPr indent="0" algn="l">
                        <a:spcAft>
                          <a:spcPts val="0"/>
                        </a:spcAft>
                      </a:pPr>
                      <a:r>
                        <a:rPr lang="ru-RU" sz="1200">
                          <a:solidFill>
                            <a:schemeClr val="bg1"/>
                          </a:solidFill>
                        </a:rPr>
                        <a:t>LEND</a:t>
                      </a:r>
                      <a:endParaRPr lang="ru-RU" sz="1200">
                        <a:solidFill>
                          <a:schemeClr val="bg1"/>
                        </a:solidFill>
                        <a:latin typeface="Times New Roman"/>
                        <a:ea typeface="Calibri"/>
                        <a:cs typeface="Arial Unicode MS"/>
                      </a:endParaRPr>
                    </a:p>
                  </a:txBody>
                  <a:tcPr marL="68580" marR="68580" marT="0" marB="0"/>
                </a:tc>
                <a:tc>
                  <a:txBody>
                    <a:bodyPr/>
                    <a:lstStyle/>
                    <a:p>
                      <a:pPr indent="0" algn="l">
                        <a:spcAft>
                          <a:spcPts val="0"/>
                        </a:spcAft>
                      </a:pPr>
                      <a:r>
                        <a:rPr lang="en-US" sz="1200" dirty="0">
                          <a:solidFill>
                            <a:schemeClr val="bg1"/>
                          </a:solidFill>
                        </a:rPr>
                        <a:t>The Lunar Exploration Neutron Detector (</a:t>
                      </a:r>
                      <a:r>
                        <a:rPr lang="ru-RU" sz="1200" dirty="0">
                          <a:solidFill>
                            <a:schemeClr val="bg1"/>
                          </a:solidFill>
                        </a:rPr>
                        <a:t>РФ</a:t>
                      </a:r>
                      <a:r>
                        <a:rPr lang="en-US" sz="1200" dirty="0">
                          <a:solidFill>
                            <a:schemeClr val="bg1"/>
                          </a:solidFill>
                        </a:rPr>
                        <a:t>)</a:t>
                      </a:r>
                      <a:endParaRPr lang="ru-RU" sz="1200" dirty="0">
                        <a:solidFill>
                          <a:schemeClr val="bg1"/>
                        </a:solidFill>
                        <a:latin typeface="Times New Roman"/>
                        <a:ea typeface="Calibri"/>
                        <a:cs typeface="Arial Unicode MS"/>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pic>
        <p:nvPicPr>
          <p:cNvPr id="4100" name="Picture 4" descr="Фото мест посадок земных аппаратов на Луне"/>
          <p:cNvPicPr>
            <a:picLocks noChangeAspect="1" noChangeArrowheads="1"/>
          </p:cNvPicPr>
          <p:nvPr/>
        </p:nvPicPr>
        <p:blipFill>
          <a:blip r:embed="rId5" cstate="print"/>
          <a:srcRect/>
          <a:stretch>
            <a:fillRect/>
          </a:stretch>
        </p:blipFill>
        <p:spPr bwMode="auto">
          <a:xfrm>
            <a:off x="1714480" y="785794"/>
            <a:ext cx="5262546" cy="5262546"/>
          </a:xfrm>
          <a:prstGeom prst="rect">
            <a:avLst/>
          </a:prstGeom>
          <a:noFill/>
        </p:spPr>
      </p:pic>
      <p:graphicFrame>
        <p:nvGraphicFramePr>
          <p:cNvPr id="5" name="Таблица 4"/>
          <p:cNvGraphicFramePr>
            <a:graphicFrameLocks noGrp="1"/>
          </p:cNvGraphicFramePr>
          <p:nvPr/>
        </p:nvGraphicFramePr>
        <p:xfrm>
          <a:off x="1773985" y="142852"/>
          <a:ext cx="5143536" cy="617220"/>
        </p:xfrm>
        <a:graphic>
          <a:graphicData uri="http://schemas.openxmlformats.org/drawingml/2006/table">
            <a:tbl>
              <a:tblPr/>
              <a:tblGrid>
                <a:gridCol w="5143536"/>
              </a:tblGrid>
              <a:tr h="578178">
                <a:tc>
                  <a:txBody>
                    <a:bodyPr/>
                    <a:lstStyle/>
                    <a:p>
                      <a:pPr algn="ctr" fontAlgn="b"/>
                      <a:r>
                        <a:rPr lang="en-US" sz="2000" b="1" i="0" u="none" strike="noStrike" dirty="0" smtClean="0">
                          <a:solidFill>
                            <a:schemeClr val="tx1"/>
                          </a:solidFill>
                          <a:latin typeface="Calibri"/>
                        </a:rPr>
                        <a:t>LRO</a:t>
                      </a:r>
                      <a:r>
                        <a:rPr lang="ru-RU" sz="2000" b="1" i="0" u="none" strike="noStrike" dirty="0" smtClean="0">
                          <a:solidFill>
                            <a:schemeClr val="tx1"/>
                          </a:solidFill>
                          <a:latin typeface="Calibri"/>
                        </a:rPr>
                        <a:t> </a:t>
                      </a:r>
                    </a:p>
                    <a:p>
                      <a:pPr algn="ctr" fontAlgn="b"/>
                      <a:r>
                        <a:rPr lang="ru-RU" sz="2000" b="0" i="1" u="none" strike="noStrike" dirty="0" smtClean="0">
                          <a:solidFill>
                            <a:schemeClr val="tx1"/>
                          </a:solidFill>
                          <a:latin typeface="Calibri"/>
                        </a:rPr>
                        <a:t>(самая</a:t>
                      </a:r>
                      <a:r>
                        <a:rPr lang="ru-RU" sz="2000" b="0" i="1" u="none" strike="noStrike" baseline="0" dirty="0" smtClean="0">
                          <a:solidFill>
                            <a:schemeClr val="tx1"/>
                          </a:solidFill>
                          <a:latin typeface="Calibri"/>
                        </a:rPr>
                        <a:t> знаменитая фотография</a:t>
                      </a:r>
                      <a:r>
                        <a:rPr lang="ru-RU" sz="2000" b="0" i="1" u="none" strike="noStrike" dirty="0" smtClean="0">
                          <a:solidFill>
                            <a:schemeClr val="tx1"/>
                          </a:solidFill>
                          <a:latin typeface="Calibri"/>
                        </a:rPr>
                        <a:t>)</a:t>
                      </a:r>
                    </a:p>
                  </a:txBody>
                  <a:tcPr marL="7620" marR="7620" marT="7620" marB="0" anchor="b">
                    <a:lnL>
                      <a:noFill/>
                    </a:lnL>
                    <a:lnR>
                      <a:noFill/>
                    </a:lnR>
                    <a:lnT>
                      <a:noFill/>
                    </a:lnT>
                    <a:lnB>
                      <a:noFill/>
                    </a:lnB>
                  </a:tcPr>
                </a:tc>
              </a:tr>
            </a:tbl>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6" name="Таблица 5"/>
          <p:cNvGraphicFramePr>
            <a:graphicFrameLocks noGrp="1"/>
          </p:cNvGraphicFramePr>
          <p:nvPr/>
        </p:nvGraphicFramePr>
        <p:xfrm>
          <a:off x="2786050" y="318124"/>
          <a:ext cx="4286280" cy="617220"/>
        </p:xfrm>
        <a:graphic>
          <a:graphicData uri="http://schemas.openxmlformats.org/drawingml/2006/table">
            <a:tbl>
              <a:tblPr/>
              <a:tblGrid>
                <a:gridCol w="4286280"/>
              </a:tblGrid>
              <a:tr h="578178">
                <a:tc>
                  <a:txBody>
                    <a:bodyPr/>
                    <a:lstStyle/>
                    <a:p>
                      <a:pPr algn="ctr" fontAlgn="b"/>
                      <a:r>
                        <a:rPr lang="en-US" sz="2000" b="1" i="0" u="none" strike="noStrike" dirty="0" err="1" smtClean="0">
                          <a:solidFill>
                            <a:schemeClr val="tx1"/>
                          </a:solidFill>
                          <a:latin typeface="Calibri"/>
                        </a:rPr>
                        <a:t>Chang'e</a:t>
                      </a:r>
                      <a:r>
                        <a:rPr lang="en-US" sz="2000" b="1" i="0" u="none" strike="noStrike" dirty="0" smtClean="0">
                          <a:solidFill>
                            <a:schemeClr val="tx1"/>
                          </a:solidFill>
                          <a:latin typeface="Calibri"/>
                        </a:rPr>
                        <a:t> 3</a:t>
                      </a:r>
                      <a:r>
                        <a:rPr lang="ru-RU" sz="2000" b="1" i="0" u="none" strike="noStrike" dirty="0" smtClean="0">
                          <a:solidFill>
                            <a:schemeClr val="tx1"/>
                          </a:solidFill>
                          <a:latin typeface="Calibri"/>
                        </a:rPr>
                        <a:t> </a:t>
                      </a:r>
                    </a:p>
                    <a:p>
                      <a:pPr algn="ctr" fontAlgn="b"/>
                      <a:r>
                        <a:rPr lang="ru-RU" sz="2000" b="0" i="1" u="none" strike="noStrike" dirty="0" smtClean="0">
                          <a:solidFill>
                            <a:schemeClr val="tx1"/>
                          </a:solidFill>
                          <a:latin typeface="Calibri"/>
                        </a:rPr>
                        <a:t>(работает телескоп)</a:t>
                      </a:r>
                    </a:p>
                  </a:txBody>
                  <a:tcPr marL="7620" marR="7620" marT="7620" marB="0" anchor="b">
                    <a:lnL>
                      <a:noFill/>
                    </a:lnL>
                    <a:lnR>
                      <a:noFill/>
                    </a:lnR>
                    <a:lnT>
                      <a:noFill/>
                    </a:lnT>
                    <a:lnB>
                      <a:noFill/>
                    </a:lnB>
                  </a:tcPr>
                </a:tc>
              </a:tr>
            </a:tbl>
          </a:graphicData>
        </a:graphic>
      </p:graphicFrame>
      <p:pic>
        <p:nvPicPr>
          <p:cNvPr id="2" name="Picture 2" descr="https://space.skyrocket.de/img_sat/change-3__4.jpg"/>
          <p:cNvPicPr>
            <a:picLocks noChangeAspect="1" noChangeArrowheads="1"/>
          </p:cNvPicPr>
          <p:nvPr/>
        </p:nvPicPr>
        <p:blipFill>
          <a:blip r:embed="rId5" cstate="print"/>
          <a:srcRect/>
          <a:stretch>
            <a:fillRect/>
          </a:stretch>
        </p:blipFill>
        <p:spPr bwMode="auto">
          <a:xfrm>
            <a:off x="5786446" y="2786058"/>
            <a:ext cx="3095620" cy="1957980"/>
          </a:xfrm>
          <a:prstGeom prst="rect">
            <a:avLst/>
          </a:prstGeom>
          <a:noFill/>
        </p:spPr>
      </p:pic>
      <p:pic>
        <p:nvPicPr>
          <p:cNvPr id="4100" name="Picture 4" descr="https://space.skyrocket.de/img_sat/change-3__5.jpg"/>
          <p:cNvPicPr>
            <a:picLocks noChangeAspect="1" noChangeArrowheads="1"/>
          </p:cNvPicPr>
          <p:nvPr/>
        </p:nvPicPr>
        <p:blipFill>
          <a:blip r:embed="rId6" cstate="print"/>
          <a:srcRect/>
          <a:stretch>
            <a:fillRect/>
          </a:stretch>
        </p:blipFill>
        <p:spPr bwMode="auto">
          <a:xfrm>
            <a:off x="571472" y="1071546"/>
            <a:ext cx="3810000" cy="2371726"/>
          </a:xfrm>
          <a:prstGeom prst="rect">
            <a:avLst/>
          </a:prstGeom>
          <a:noFill/>
        </p:spPr>
      </p:pic>
      <p:pic>
        <p:nvPicPr>
          <p:cNvPr id="4102" name="Picture 6" descr="https://i.pinimg.com/736x/08/28/1f/08281f3fdc853211de62dbe0f494a7e9--mythology-rabbit.jpg"/>
          <p:cNvPicPr>
            <a:picLocks noChangeAspect="1" noChangeArrowheads="1"/>
          </p:cNvPicPr>
          <p:nvPr/>
        </p:nvPicPr>
        <p:blipFill>
          <a:blip r:embed="rId7" cstate="print"/>
          <a:srcRect/>
          <a:stretch>
            <a:fillRect/>
          </a:stretch>
        </p:blipFill>
        <p:spPr bwMode="auto">
          <a:xfrm>
            <a:off x="571472" y="3714752"/>
            <a:ext cx="2500330" cy="2500330"/>
          </a:xfrm>
          <a:prstGeom prst="rect">
            <a:avLst/>
          </a:prstGeom>
          <a:noFill/>
        </p:spPr>
      </p:pic>
      <p:graphicFrame>
        <p:nvGraphicFramePr>
          <p:cNvPr id="11" name="Таблица 10"/>
          <p:cNvGraphicFramePr>
            <a:graphicFrameLocks noGrp="1"/>
          </p:cNvGraphicFramePr>
          <p:nvPr/>
        </p:nvGraphicFramePr>
        <p:xfrm>
          <a:off x="4786314" y="1142984"/>
          <a:ext cx="4071966" cy="1493520"/>
        </p:xfrm>
        <a:graphic>
          <a:graphicData uri="http://schemas.openxmlformats.org/drawingml/2006/table">
            <a:tbl>
              <a:tblPr>
                <a:tableStyleId>{18603FDC-E32A-4AB5-989C-0864C3EAD2B8}</a:tableStyleId>
              </a:tblPr>
              <a:tblGrid>
                <a:gridCol w="2423945"/>
                <a:gridCol w="986011"/>
                <a:gridCol w="662010"/>
              </a:tblGrid>
              <a:tr h="0">
                <a:tc>
                  <a:txBody>
                    <a:bodyPr/>
                    <a:lstStyle/>
                    <a:p>
                      <a:pPr indent="0" algn="just">
                        <a:spcAft>
                          <a:spcPts val="0"/>
                        </a:spcAft>
                      </a:pPr>
                      <a:r>
                        <a:rPr lang="ru-RU" sz="1400">
                          <a:solidFill>
                            <a:schemeClr val="bg1"/>
                          </a:solidFill>
                        </a:rPr>
                        <a:t>Дата запуска </a:t>
                      </a:r>
                      <a:endParaRPr lang="ru-RU" sz="140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400">
                          <a:solidFill>
                            <a:schemeClr val="bg1"/>
                          </a:solidFill>
                        </a:rPr>
                        <a:t>01.12.13</a:t>
                      </a:r>
                      <a:endParaRPr lang="ru-RU" sz="1400">
                        <a:solidFill>
                          <a:schemeClr val="bg1"/>
                        </a:solidFill>
                        <a:latin typeface="Times New Roman"/>
                        <a:ea typeface="Calibri"/>
                        <a:cs typeface="Arial Unicode MS"/>
                      </a:endParaRPr>
                    </a:p>
                  </a:txBody>
                  <a:tcPr marL="68580" marR="68580" marT="0" marB="0"/>
                </a:tc>
                <a:tc>
                  <a:txBody>
                    <a:bodyPr/>
                    <a:lstStyle/>
                    <a:p>
                      <a:pPr indent="0" algn="just">
                        <a:spcAft>
                          <a:spcPts val="0"/>
                        </a:spcAft>
                      </a:pPr>
                      <a:endParaRPr lang="ru-RU" sz="1400">
                        <a:solidFill>
                          <a:schemeClr val="bg1"/>
                        </a:solidFill>
                        <a:latin typeface="Times New Roman"/>
                        <a:ea typeface="Times New Roman"/>
                        <a:cs typeface="Times New Roman"/>
                      </a:endParaRPr>
                    </a:p>
                  </a:txBody>
                  <a:tcPr marL="68580" marR="68580" marT="0" marB="0"/>
                </a:tc>
              </a:tr>
              <a:tr h="0">
                <a:tc>
                  <a:txBody>
                    <a:bodyPr/>
                    <a:lstStyle/>
                    <a:p>
                      <a:pPr indent="0" algn="just">
                        <a:spcAft>
                          <a:spcPts val="0"/>
                        </a:spcAft>
                      </a:pPr>
                      <a:r>
                        <a:rPr lang="ru-RU" sz="1400">
                          <a:solidFill>
                            <a:schemeClr val="bg1"/>
                          </a:solidFill>
                        </a:rPr>
                        <a:t>Срок службы</a:t>
                      </a:r>
                      <a:endParaRPr lang="ru-RU" sz="140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400">
                          <a:solidFill>
                            <a:schemeClr val="bg1"/>
                          </a:solidFill>
                        </a:rPr>
                        <a:t>7,0</a:t>
                      </a:r>
                      <a:endParaRPr lang="ru-RU" sz="140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400">
                          <a:solidFill>
                            <a:schemeClr val="bg1"/>
                          </a:solidFill>
                        </a:rPr>
                        <a:t>лет</a:t>
                      </a:r>
                      <a:endParaRPr lang="ru-RU" sz="1400">
                        <a:solidFill>
                          <a:schemeClr val="bg1"/>
                        </a:solidFill>
                        <a:latin typeface="Times New Roman"/>
                        <a:ea typeface="Calibri"/>
                        <a:cs typeface="Arial Unicode MS"/>
                      </a:endParaRPr>
                    </a:p>
                  </a:txBody>
                  <a:tcPr marL="68580" marR="68580" marT="0" marB="0"/>
                </a:tc>
              </a:tr>
              <a:tr h="0">
                <a:tc gridSpan="3">
                  <a:txBody>
                    <a:bodyPr/>
                    <a:lstStyle/>
                    <a:p>
                      <a:pPr indent="0" algn="just">
                        <a:spcAft>
                          <a:spcPts val="0"/>
                        </a:spcAft>
                      </a:pPr>
                      <a:r>
                        <a:rPr lang="ru-RU" sz="1400">
                          <a:solidFill>
                            <a:schemeClr val="bg1"/>
                          </a:solidFill>
                        </a:rPr>
                        <a:t>Масса:</a:t>
                      </a:r>
                      <a:endParaRPr lang="ru-RU" sz="1400">
                        <a:solidFill>
                          <a:schemeClr val="bg1"/>
                        </a:solidFill>
                        <a:latin typeface="Times New Roman"/>
                        <a:ea typeface="Calibri"/>
                        <a:cs typeface="Arial Unicode MS"/>
                      </a:endParaRPr>
                    </a:p>
                  </a:txBody>
                  <a:tcPr marL="68580" marR="68580" marT="0" marB="0"/>
                </a:tc>
                <a:tc hMerge="1">
                  <a:txBody>
                    <a:bodyPr/>
                    <a:lstStyle/>
                    <a:p>
                      <a:endParaRPr lang="ru-RU"/>
                    </a:p>
                  </a:txBody>
                  <a:tcPr/>
                </a:tc>
                <a:tc hMerge="1">
                  <a:txBody>
                    <a:bodyPr/>
                    <a:lstStyle/>
                    <a:p>
                      <a:endParaRPr lang="ru-RU"/>
                    </a:p>
                  </a:txBody>
                  <a:tcPr/>
                </a:tc>
              </a:tr>
              <a:tr h="0">
                <a:tc>
                  <a:txBody>
                    <a:bodyPr/>
                    <a:lstStyle/>
                    <a:p>
                      <a:pPr indent="0" algn="just">
                        <a:spcAft>
                          <a:spcPts val="0"/>
                        </a:spcAft>
                      </a:pPr>
                      <a:r>
                        <a:rPr lang="ru-RU" sz="1400">
                          <a:solidFill>
                            <a:schemeClr val="bg1"/>
                          </a:solidFill>
                        </a:rPr>
                        <a:t>на старте</a:t>
                      </a:r>
                      <a:endParaRPr lang="ru-RU" sz="140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400">
                          <a:solidFill>
                            <a:schemeClr val="bg1"/>
                          </a:solidFill>
                        </a:rPr>
                        <a:t>3780</a:t>
                      </a:r>
                      <a:endParaRPr lang="ru-RU" sz="140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400">
                          <a:solidFill>
                            <a:schemeClr val="bg1"/>
                          </a:solidFill>
                        </a:rPr>
                        <a:t>кг</a:t>
                      </a:r>
                      <a:endParaRPr lang="ru-RU" sz="1400">
                        <a:solidFill>
                          <a:schemeClr val="bg1"/>
                        </a:solidFill>
                        <a:latin typeface="Times New Roman"/>
                        <a:ea typeface="Calibri"/>
                        <a:cs typeface="Arial Unicode MS"/>
                      </a:endParaRPr>
                    </a:p>
                  </a:txBody>
                  <a:tcPr marL="68580" marR="68580" marT="0" marB="0"/>
                </a:tc>
              </a:tr>
              <a:tr h="0">
                <a:tc>
                  <a:txBody>
                    <a:bodyPr/>
                    <a:lstStyle/>
                    <a:p>
                      <a:pPr indent="0" algn="just">
                        <a:spcAft>
                          <a:spcPts val="0"/>
                        </a:spcAft>
                      </a:pPr>
                      <a:r>
                        <a:rPr lang="ru-RU" sz="1400">
                          <a:solidFill>
                            <a:schemeClr val="bg1"/>
                          </a:solidFill>
                        </a:rPr>
                        <a:t>Посадочный модуль</a:t>
                      </a:r>
                      <a:endParaRPr lang="ru-RU" sz="140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400">
                          <a:solidFill>
                            <a:schemeClr val="bg1"/>
                          </a:solidFill>
                        </a:rPr>
                        <a:t>1200</a:t>
                      </a:r>
                      <a:endParaRPr lang="ru-RU" sz="140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400">
                          <a:solidFill>
                            <a:schemeClr val="bg1"/>
                          </a:solidFill>
                        </a:rPr>
                        <a:t>кг</a:t>
                      </a:r>
                      <a:endParaRPr lang="ru-RU" sz="1400">
                        <a:solidFill>
                          <a:schemeClr val="bg1"/>
                        </a:solidFill>
                        <a:latin typeface="Times New Roman"/>
                        <a:ea typeface="Calibri"/>
                        <a:cs typeface="Arial Unicode MS"/>
                      </a:endParaRPr>
                    </a:p>
                  </a:txBody>
                  <a:tcPr marL="68580" marR="68580" marT="0" marB="0"/>
                </a:tc>
              </a:tr>
              <a:tr h="0">
                <a:tc>
                  <a:txBody>
                    <a:bodyPr/>
                    <a:lstStyle/>
                    <a:p>
                      <a:pPr indent="0" algn="l">
                        <a:spcAft>
                          <a:spcPts val="0"/>
                        </a:spcAft>
                      </a:pPr>
                      <a:r>
                        <a:rPr lang="ru-RU" sz="1400">
                          <a:solidFill>
                            <a:schemeClr val="bg1"/>
                          </a:solidFill>
                        </a:rPr>
                        <a:t>Yutu (Нефритовый заяц)</a:t>
                      </a:r>
                      <a:endParaRPr lang="ru-RU" sz="140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400">
                          <a:solidFill>
                            <a:schemeClr val="bg1"/>
                          </a:solidFill>
                        </a:rPr>
                        <a:t>120</a:t>
                      </a:r>
                      <a:endParaRPr lang="ru-RU" sz="140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400">
                          <a:solidFill>
                            <a:schemeClr val="bg1"/>
                          </a:solidFill>
                        </a:rPr>
                        <a:t>кг</a:t>
                      </a:r>
                      <a:endParaRPr lang="ru-RU" sz="1400">
                        <a:solidFill>
                          <a:schemeClr val="bg1"/>
                        </a:solidFill>
                        <a:latin typeface="Times New Roman"/>
                        <a:ea typeface="Calibri"/>
                        <a:cs typeface="Arial Unicode MS"/>
                      </a:endParaRPr>
                    </a:p>
                  </a:txBody>
                  <a:tcPr marL="68580" marR="68580" marT="0" marB="0"/>
                </a:tc>
              </a:tr>
              <a:tr h="0">
                <a:tc>
                  <a:txBody>
                    <a:bodyPr/>
                    <a:lstStyle/>
                    <a:p>
                      <a:pPr indent="0" algn="just">
                        <a:spcAft>
                          <a:spcPts val="0"/>
                        </a:spcAft>
                      </a:pPr>
                      <a:r>
                        <a:rPr lang="ru-RU" sz="1400">
                          <a:solidFill>
                            <a:schemeClr val="bg1"/>
                          </a:solidFill>
                        </a:rPr>
                        <a:t>Yutu прошел</a:t>
                      </a:r>
                      <a:endParaRPr lang="ru-RU" sz="140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400">
                          <a:solidFill>
                            <a:schemeClr val="bg1"/>
                          </a:solidFill>
                        </a:rPr>
                        <a:t>114</a:t>
                      </a:r>
                      <a:endParaRPr lang="ru-RU" sz="140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400" dirty="0">
                          <a:solidFill>
                            <a:schemeClr val="bg1"/>
                          </a:solidFill>
                        </a:rPr>
                        <a:t>м</a:t>
                      </a:r>
                      <a:endParaRPr lang="ru-RU" sz="1400" dirty="0">
                        <a:solidFill>
                          <a:schemeClr val="bg1"/>
                        </a:solidFill>
                        <a:latin typeface="Times New Roman"/>
                        <a:ea typeface="Calibri"/>
                        <a:cs typeface="Arial Unicode MS"/>
                      </a:endParaRPr>
                    </a:p>
                  </a:txBody>
                  <a:tcPr marL="68580" marR="68580" marT="0" marB="0"/>
                </a:tc>
              </a:tr>
            </a:tbl>
          </a:graphicData>
        </a:graphic>
      </p:graphicFrame>
      <p:pic>
        <p:nvPicPr>
          <p:cNvPr id="24578" name="Picture 2" descr="https://upload.wikimedia.org/wikipedia/commons/a/a9/Chang%27e_3_landing_site.png"/>
          <p:cNvPicPr>
            <a:picLocks noChangeAspect="1" noChangeArrowheads="1"/>
          </p:cNvPicPr>
          <p:nvPr/>
        </p:nvPicPr>
        <p:blipFill>
          <a:blip r:embed="rId8" cstate="print"/>
          <a:srcRect/>
          <a:stretch>
            <a:fillRect/>
          </a:stretch>
        </p:blipFill>
        <p:spPr bwMode="auto">
          <a:xfrm>
            <a:off x="3428992" y="4214818"/>
            <a:ext cx="2057372" cy="2057372"/>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6" name="Таблица 5"/>
          <p:cNvGraphicFramePr>
            <a:graphicFrameLocks noGrp="1"/>
          </p:cNvGraphicFramePr>
          <p:nvPr/>
        </p:nvGraphicFramePr>
        <p:xfrm>
          <a:off x="1142976" y="318124"/>
          <a:ext cx="7429552" cy="617220"/>
        </p:xfrm>
        <a:graphic>
          <a:graphicData uri="http://schemas.openxmlformats.org/drawingml/2006/table">
            <a:tbl>
              <a:tblPr/>
              <a:tblGrid>
                <a:gridCol w="7429552"/>
              </a:tblGrid>
              <a:tr h="578178">
                <a:tc>
                  <a:txBody>
                    <a:bodyPr/>
                    <a:lstStyle/>
                    <a:p>
                      <a:pPr algn="ctr" fontAlgn="b"/>
                      <a:r>
                        <a:rPr lang="en-US" sz="2000" b="1" i="0" u="none" strike="noStrike" dirty="0" err="1" smtClean="0">
                          <a:solidFill>
                            <a:schemeClr val="tx1"/>
                          </a:solidFill>
                          <a:latin typeface="Calibri"/>
                        </a:rPr>
                        <a:t>Chang'e</a:t>
                      </a:r>
                      <a:r>
                        <a:rPr lang="en-US" sz="2000" b="1" i="0" u="none" strike="noStrike" dirty="0" smtClean="0">
                          <a:solidFill>
                            <a:schemeClr val="tx1"/>
                          </a:solidFill>
                          <a:latin typeface="Calibri"/>
                        </a:rPr>
                        <a:t> 5-T1</a:t>
                      </a:r>
                      <a:endParaRPr lang="ru-RU" sz="2000" b="1" i="0" u="none" strike="noStrike" dirty="0" smtClean="0">
                        <a:solidFill>
                          <a:schemeClr val="tx1"/>
                        </a:solidFill>
                        <a:latin typeface="Calibri"/>
                      </a:endParaRPr>
                    </a:p>
                    <a:p>
                      <a:pPr algn="ctr" fontAlgn="b"/>
                      <a:r>
                        <a:rPr lang="ru-RU" sz="2000" b="0" i="1" u="none" strike="noStrike" dirty="0" smtClean="0">
                          <a:solidFill>
                            <a:schemeClr val="tx1"/>
                          </a:solidFill>
                          <a:latin typeface="Calibri"/>
                        </a:rPr>
                        <a:t>(Отработка возврата грунта, АЛС работает)</a:t>
                      </a:r>
                    </a:p>
                  </a:txBody>
                  <a:tcPr marL="7620" marR="7620" marT="7620" marB="0" anchor="b">
                    <a:lnL>
                      <a:noFill/>
                    </a:lnL>
                    <a:lnR>
                      <a:noFill/>
                    </a:lnR>
                    <a:lnT>
                      <a:noFill/>
                    </a:lnT>
                    <a:lnB>
                      <a:noFill/>
                    </a:lnB>
                  </a:tcPr>
                </a:tc>
              </a:tr>
            </a:tbl>
          </a:graphicData>
        </a:graphic>
      </p:graphicFrame>
      <p:pic>
        <p:nvPicPr>
          <p:cNvPr id="44036" name="Picture 4" descr="https://space.skyrocket.de/img_sat/change-5-t1__2.jpg"/>
          <p:cNvPicPr>
            <a:picLocks noChangeAspect="1" noChangeArrowheads="1"/>
          </p:cNvPicPr>
          <p:nvPr/>
        </p:nvPicPr>
        <p:blipFill>
          <a:blip r:embed="rId5" cstate="print"/>
          <a:srcRect/>
          <a:stretch>
            <a:fillRect/>
          </a:stretch>
        </p:blipFill>
        <p:spPr bwMode="auto">
          <a:xfrm>
            <a:off x="928662" y="1214422"/>
            <a:ext cx="3810000" cy="2247901"/>
          </a:xfrm>
          <a:prstGeom prst="rect">
            <a:avLst/>
          </a:prstGeom>
          <a:noFill/>
        </p:spPr>
      </p:pic>
      <p:pic>
        <p:nvPicPr>
          <p:cNvPr id="44038" name="Picture 6" descr="https://space.skyrocket.de/img_sat/change-5-t1__1.jpg"/>
          <p:cNvPicPr>
            <a:picLocks noChangeAspect="1" noChangeArrowheads="1"/>
          </p:cNvPicPr>
          <p:nvPr/>
        </p:nvPicPr>
        <p:blipFill>
          <a:blip r:embed="rId6" cstate="print"/>
          <a:srcRect/>
          <a:stretch>
            <a:fillRect/>
          </a:stretch>
        </p:blipFill>
        <p:spPr bwMode="auto">
          <a:xfrm>
            <a:off x="5857884" y="1214422"/>
            <a:ext cx="2781300" cy="2828925"/>
          </a:xfrm>
          <a:prstGeom prst="rect">
            <a:avLst/>
          </a:prstGeom>
          <a:noFill/>
        </p:spPr>
      </p:pic>
      <p:sp>
        <p:nvSpPr>
          <p:cNvPr id="7" name="Прямоугольник 6"/>
          <p:cNvSpPr/>
          <p:nvPr/>
        </p:nvSpPr>
        <p:spPr>
          <a:xfrm>
            <a:off x="714348" y="6215082"/>
            <a:ext cx="5357850" cy="369332"/>
          </a:xfrm>
          <a:prstGeom prst="rect">
            <a:avLst/>
          </a:prstGeom>
        </p:spPr>
        <p:txBody>
          <a:bodyPr wrap="square">
            <a:spAutoFit/>
          </a:bodyPr>
          <a:lstStyle/>
          <a:p>
            <a:r>
              <a:rPr lang="ru-RU" dirty="0" smtClean="0"/>
              <a:t>Старт экспедиции 24 ноября 2020 года</a:t>
            </a:r>
            <a:endParaRPr lang="ru-RU"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5" name="Таблица 4"/>
          <p:cNvGraphicFramePr>
            <a:graphicFrameLocks noGrp="1"/>
          </p:cNvGraphicFramePr>
          <p:nvPr/>
        </p:nvGraphicFramePr>
        <p:xfrm>
          <a:off x="857224" y="285728"/>
          <a:ext cx="7715304" cy="617220"/>
        </p:xfrm>
        <a:graphic>
          <a:graphicData uri="http://schemas.openxmlformats.org/drawingml/2006/table">
            <a:tbl>
              <a:tblPr/>
              <a:tblGrid>
                <a:gridCol w="7715304"/>
              </a:tblGrid>
              <a:tr h="182880">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2000" b="1" i="0" u="none" strike="noStrike" dirty="0" err="1" smtClean="0">
                          <a:solidFill>
                            <a:schemeClr val="tx1"/>
                          </a:solidFill>
                          <a:latin typeface="Calibri"/>
                        </a:rPr>
                        <a:t>Chang'e</a:t>
                      </a:r>
                      <a:r>
                        <a:rPr lang="en-US" sz="2000" b="1" i="0" u="none" strike="noStrike" dirty="0" smtClean="0">
                          <a:solidFill>
                            <a:schemeClr val="tx1"/>
                          </a:solidFill>
                          <a:latin typeface="Calibri"/>
                        </a:rPr>
                        <a:t> </a:t>
                      </a:r>
                      <a:r>
                        <a:rPr lang="ru-RU" sz="2000" b="1" i="0" u="none" strike="noStrike" dirty="0" smtClean="0">
                          <a:solidFill>
                            <a:schemeClr val="tx1"/>
                          </a:solidFill>
                          <a:latin typeface="Calibri"/>
                        </a:rPr>
                        <a:t>4</a:t>
                      </a:r>
                    </a:p>
                    <a:p>
                      <a:pPr algn="ctr" fontAlgn="b"/>
                      <a:r>
                        <a:rPr lang="ru-RU" sz="2000" b="0" i="1" u="none" strike="noStrike" dirty="0" smtClean="0">
                          <a:solidFill>
                            <a:schemeClr val="tx1"/>
                          </a:solidFill>
                          <a:latin typeface="Calibri"/>
                        </a:rPr>
                        <a:t>(Луноход на обратной стороне Луны)</a:t>
                      </a:r>
                    </a:p>
                  </a:txBody>
                  <a:tcPr marL="7620" marR="7620" marT="7620" marB="0" anchor="b">
                    <a:lnL>
                      <a:noFill/>
                    </a:lnL>
                    <a:lnR>
                      <a:noFill/>
                    </a:lnR>
                    <a:lnT>
                      <a:noFill/>
                    </a:lnT>
                    <a:lnB>
                      <a:noFill/>
                    </a:lnB>
                  </a:tcPr>
                </a:tc>
              </a:tr>
            </a:tbl>
          </a:graphicData>
        </a:graphic>
      </p:graphicFrame>
      <p:pic>
        <p:nvPicPr>
          <p:cNvPr id="39942" name="Picture 6" descr="https://upload.wikimedia.org/wikipedia/commons/thumb/2/26/20180912_6258TPS-TPR-2018Q3-18-09-04-p14legacy.png/1920px-20180912_6258TPS-TPR-2018Q3-18-09-04-p14legacy.png"/>
          <p:cNvPicPr>
            <a:picLocks noChangeAspect="1" noChangeArrowheads="1"/>
          </p:cNvPicPr>
          <p:nvPr/>
        </p:nvPicPr>
        <p:blipFill>
          <a:blip r:embed="rId5" cstate="print"/>
          <a:srcRect/>
          <a:stretch>
            <a:fillRect/>
          </a:stretch>
        </p:blipFill>
        <p:spPr bwMode="auto">
          <a:xfrm>
            <a:off x="1000100" y="1000108"/>
            <a:ext cx="7704131" cy="3964534"/>
          </a:xfrm>
          <a:prstGeom prst="rect">
            <a:avLst/>
          </a:prstGeom>
          <a:noFill/>
        </p:spPr>
      </p:pic>
      <p:pic>
        <p:nvPicPr>
          <p:cNvPr id="12" name="Picture 8" descr="https://s.zefirka.net/images/2019-02-04/luchshie-fotografii-yanvarya-2019-po-versii-esquire/luchshie-fotografii-yanvarya-2019-po-versii-esquire-5.jpg"/>
          <p:cNvPicPr>
            <a:picLocks noChangeAspect="1" noChangeArrowheads="1"/>
          </p:cNvPicPr>
          <p:nvPr/>
        </p:nvPicPr>
        <p:blipFill>
          <a:blip r:embed="rId6" cstate="print"/>
          <a:srcRect/>
          <a:stretch>
            <a:fillRect/>
          </a:stretch>
        </p:blipFill>
        <p:spPr bwMode="auto">
          <a:xfrm>
            <a:off x="1000100" y="5000636"/>
            <a:ext cx="2333695" cy="1714488"/>
          </a:xfrm>
          <a:prstGeom prst="rect">
            <a:avLst/>
          </a:prstGeom>
          <a:noFill/>
        </p:spPr>
      </p:pic>
      <p:sp>
        <p:nvSpPr>
          <p:cNvPr id="13" name="Прямоугольник 12"/>
          <p:cNvSpPr/>
          <p:nvPr/>
        </p:nvSpPr>
        <p:spPr>
          <a:xfrm>
            <a:off x="4071934" y="6357958"/>
            <a:ext cx="1928826" cy="369332"/>
          </a:xfrm>
          <a:prstGeom prst="rect">
            <a:avLst/>
          </a:prstGeom>
        </p:spPr>
        <p:txBody>
          <a:bodyPr wrap="square">
            <a:spAutoFit/>
          </a:bodyPr>
          <a:lstStyle/>
          <a:p>
            <a:r>
              <a:rPr lang="en-US" dirty="0" smtClean="0"/>
              <a:t>Yutu-2</a:t>
            </a:r>
            <a:r>
              <a:rPr lang="ru-RU" dirty="0" smtClean="0"/>
              <a:t>,  120 кг</a:t>
            </a:r>
            <a:endParaRPr lang="ru-RU"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5" name="Таблица 4"/>
          <p:cNvGraphicFramePr>
            <a:graphicFrameLocks noGrp="1"/>
          </p:cNvGraphicFramePr>
          <p:nvPr/>
        </p:nvGraphicFramePr>
        <p:xfrm>
          <a:off x="3071802" y="214290"/>
          <a:ext cx="3357586" cy="617220"/>
        </p:xfrm>
        <a:graphic>
          <a:graphicData uri="http://schemas.openxmlformats.org/drawingml/2006/table">
            <a:tbl>
              <a:tblPr/>
              <a:tblGrid>
                <a:gridCol w="3357586"/>
              </a:tblGrid>
              <a:tr h="182880">
                <a:tc>
                  <a:txBody>
                    <a:bodyPr/>
                    <a:lstStyle/>
                    <a:p>
                      <a:pPr algn="ctr" fontAlgn="b"/>
                      <a:r>
                        <a:rPr lang="en-US" sz="2000" b="1" i="0" u="none" strike="noStrike" dirty="0" err="1" smtClean="0">
                          <a:solidFill>
                            <a:schemeClr val="tx1"/>
                          </a:solidFill>
                          <a:latin typeface="Calibri"/>
                        </a:rPr>
                        <a:t>Chandrayaan</a:t>
                      </a:r>
                      <a:r>
                        <a:rPr lang="en-US" sz="2000" b="1" i="0" u="none" strike="noStrike" dirty="0" smtClean="0">
                          <a:solidFill>
                            <a:schemeClr val="tx1"/>
                          </a:solidFill>
                          <a:latin typeface="Calibri"/>
                        </a:rPr>
                        <a:t> 2</a:t>
                      </a:r>
                      <a:r>
                        <a:rPr lang="ru-RU" sz="2000" b="1" i="0" u="none" strike="noStrike" dirty="0" smtClean="0">
                          <a:solidFill>
                            <a:schemeClr val="tx1"/>
                          </a:solidFill>
                          <a:latin typeface="Calibri"/>
                        </a:rPr>
                        <a:t> </a:t>
                      </a:r>
                    </a:p>
                    <a:p>
                      <a:pPr algn="ctr" fontAlgn="b"/>
                      <a:r>
                        <a:rPr lang="ru-RU" sz="2000" b="0" i="1" u="none" strike="noStrike" dirty="0" smtClean="0">
                          <a:solidFill>
                            <a:schemeClr val="tx1"/>
                          </a:solidFill>
                          <a:latin typeface="Calibri"/>
                        </a:rPr>
                        <a:t>(«Лунный корабль»,Индия)</a:t>
                      </a:r>
                    </a:p>
                  </a:txBody>
                  <a:tcPr marL="7620" marR="7620" marT="7620" marB="0" anchor="b">
                    <a:lnL>
                      <a:noFill/>
                    </a:lnL>
                    <a:lnR>
                      <a:noFill/>
                    </a:lnR>
                    <a:lnT>
                      <a:noFill/>
                    </a:lnT>
                    <a:lnB>
                      <a:noFill/>
                    </a:lnB>
                  </a:tcPr>
                </a:tc>
              </a:tr>
            </a:tbl>
          </a:graphicData>
        </a:graphic>
      </p:graphicFrame>
      <p:pic>
        <p:nvPicPr>
          <p:cNvPr id="39938" name="Picture 2" descr="https://space.skyrocket.de/img_sat/chandrayaan-2-orbiter__1.jpg"/>
          <p:cNvPicPr>
            <a:picLocks noChangeAspect="1" noChangeArrowheads="1"/>
          </p:cNvPicPr>
          <p:nvPr/>
        </p:nvPicPr>
        <p:blipFill>
          <a:blip r:embed="rId5" cstate="print"/>
          <a:srcRect/>
          <a:stretch>
            <a:fillRect/>
          </a:stretch>
        </p:blipFill>
        <p:spPr bwMode="auto">
          <a:xfrm>
            <a:off x="3143240" y="1500174"/>
            <a:ext cx="3810000" cy="2524126"/>
          </a:xfrm>
          <a:prstGeom prst="rect">
            <a:avLst/>
          </a:prstGeom>
          <a:noFill/>
        </p:spPr>
      </p:pic>
      <p:pic>
        <p:nvPicPr>
          <p:cNvPr id="39940" name="Picture 4" descr="https://space.skyrocket.de/img_sat/chandrayaan-2__2.jpg"/>
          <p:cNvPicPr>
            <a:picLocks noChangeAspect="1" noChangeArrowheads="1"/>
          </p:cNvPicPr>
          <p:nvPr/>
        </p:nvPicPr>
        <p:blipFill>
          <a:blip r:embed="rId6" cstate="print"/>
          <a:srcRect/>
          <a:stretch>
            <a:fillRect/>
          </a:stretch>
        </p:blipFill>
        <p:spPr bwMode="auto">
          <a:xfrm>
            <a:off x="571472" y="1166800"/>
            <a:ext cx="2219325" cy="2857500"/>
          </a:xfrm>
          <a:prstGeom prst="rect">
            <a:avLst/>
          </a:prstGeom>
          <a:noFill/>
        </p:spPr>
      </p:pic>
      <p:graphicFrame>
        <p:nvGraphicFramePr>
          <p:cNvPr id="8" name="Таблица 7"/>
          <p:cNvGraphicFramePr>
            <a:graphicFrameLocks noGrp="1"/>
          </p:cNvGraphicFramePr>
          <p:nvPr/>
        </p:nvGraphicFramePr>
        <p:xfrm>
          <a:off x="571472" y="4357694"/>
          <a:ext cx="3714775" cy="1706880"/>
        </p:xfrm>
        <a:graphic>
          <a:graphicData uri="http://schemas.openxmlformats.org/drawingml/2006/table">
            <a:tbl>
              <a:tblPr>
                <a:tableStyleId>{18603FDC-E32A-4AB5-989C-0864C3EAD2B8}</a:tableStyleId>
              </a:tblPr>
              <a:tblGrid>
                <a:gridCol w="2123396"/>
                <a:gridCol w="1130056"/>
                <a:gridCol w="461323"/>
              </a:tblGrid>
              <a:tr h="0">
                <a:tc>
                  <a:txBody>
                    <a:bodyPr/>
                    <a:lstStyle/>
                    <a:p>
                      <a:pPr indent="0" algn="just">
                        <a:spcAft>
                          <a:spcPts val="0"/>
                        </a:spcAft>
                      </a:pPr>
                      <a:r>
                        <a:rPr lang="ru-RU" sz="1600" dirty="0">
                          <a:solidFill>
                            <a:schemeClr val="bg1"/>
                          </a:solidFill>
                        </a:rPr>
                        <a:t>Дата запуска </a:t>
                      </a:r>
                      <a:endParaRPr lang="ru-RU" sz="1600" dirty="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600">
                          <a:solidFill>
                            <a:schemeClr val="bg1"/>
                          </a:solidFill>
                        </a:rPr>
                        <a:t>22.07.19</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0"/>
                        </a:spcAft>
                      </a:pPr>
                      <a:endParaRPr lang="ru-RU" sz="1600">
                        <a:solidFill>
                          <a:schemeClr val="bg1"/>
                        </a:solidFill>
                        <a:latin typeface="Times New Roman"/>
                        <a:ea typeface="Times New Roman"/>
                        <a:cs typeface="Times New Roman"/>
                      </a:endParaRPr>
                    </a:p>
                  </a:txBody>
                  <a:tcPr marL="68580" marR="68580" marT="0" marB="0"/>
                </a:tc>
              </a:tr>
              <a:tr h="0">
                <a:tc>
                  <a:txBody>
                    <a:bodyPr/>
                    <a:lstStyle/>
                    <a:p>
                      <a:pPr indent="0" algn="just">
                        <a:spcAft>
                          <a:spcPts val="0"/>
                        </a:spcAft>
                      </a:pPr>
                      <a:r>
                        <a:rPr lang="ru-RU" sz="1600">
                          <a:solidFill>
                            <a:schemeClr val="bg1"/>
                          </a:solidFill>
                        </a:rPr>
                        <a:t>Срок службы</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600">
                          <a:solidFill>
                            <a:schemeClr val="bg1"/>
                          </a:solidFill>
                        </a:rPr>
                        <a:t>1,3</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600">
                          <a:solidFill>
                            <a:schemeClr val="bg1"/>
                          </a:solidFill>
                        </a:rPr>
                        <a:t>лет</a:t>
                      </a:r>
                      <a:endParaRPr lang="ru-RU" sz="1600">
                        <a:solidFill>
                          <a:schemeClr val="bg1"/>
                        </a:solidFill>
                        <a:latin typeface="Times New Roman"/>
                        <a:ea typeface="Calibri"/>
                        <a:cs typeface="Arial Unicode MS"/>
                      </a:endParaRPr>
                    </a:p>
                  </a:txBody>
                  <a:tcPr marL="68580" marR="68580" marT="0" marB="0"/>
                </a:tc>
              </a:tr>
              <a:tr h="0">
                <a:tc gridSpan="3">
                  <a:txBody>
                    <a:bodyPr/>
                    <a:lstStyle/>
                    <a:p>
                      <a:pPr indent="0" algn="just">
                        <a:spcAft>
                          <a:spcPts val="0"/>
                        </a:spcAft>
                      </a:pPr>
                      <a:r>
                        <a:rPr lang="ru-RU" sz="1600">
                          <a:solidFill>
                            <a:schemeClr val="bg1"/>
                          </a:solidFill>
                        </a:rPr>
                        <a:t>Масса:</a:t>
                      </a:r>
                      <a:endParaRPr lang="ru-RU" sz="1600">
                        <a:solidFill>
                          <a:schemeClr val="bg1"/>
                        </a:solidFill>
                        <a:latin typeface="Times New Roman"/>
                        <a:ea typeface="Calibri"/>
                        <a:cs typeface="Arial Unicode MS"/>
                      </a:endParaRPr>
                    </a:p>
                  </a:txBody>
                  <a:tcPr marL="68580" marR="68580" marT="0" marB="0"/>
                </a:tc>
                <a:tc hMerge="1">
                  <a:txBody>
                    <a:bodyPr/>
                    <a:lstStyle/>
                    <a:p>
                      <a:endParaRPr lang="ru-RU"/>
                    </a:p>
                  </a:txBody>
                  <a:tcPr/>
                </a:tc>
                <a:tc hMerge="1">
                  <a:txBody>
                    <a:bodyPr/>
                    <a:lstStyle/>
                    <a:p>
                      <a:endParaRPr lang="ru-RU"/>
                    </a:p>
                  </a:txBody>
                  <a:tcPr/>
                </a:tc>
              </a:tr>
              <a:tr h="0">
                <a:tc>
                  <a:txBody>
                    <a:bodyPr/>
                    <a:lstStyle/>
                    <a:p>
                      <a:pPr indent="0" algn="just">
                        <a:spcAft>
                          <a:spcPts val="0"/>
                        </a:spcAft>
                      </a:pPr>
                      <a:r>
                        <a:rPr lang="ru-RU" sz="1600">
                          <a:solidFill>
                            <a:schemeClr val="bg1"/>
                          </a:solidFill>
                        </a:rPr>
                        <a:t>на старте</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en-US" sz="1600">
                          <a:solidFill>
                            <a:schemeClr val="bg1"/>
                          </a:solidFill>
                        </a:rPr>
                        <a:t>3850</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600">
                          <a:solidFill>
                            <a:schemeClr val="bg1"/>
                          </a:solidFill>
                        </a:rPr>
                        <a:t>кг</a:t>
                      </a:r>
                      <a:endParaRPr lang="ru-RU" sz="1600">
                        <a:solidFill>
                          <a:schemeClr val="bg1"/>
                        </a:solidFill>
                        <a:latin typeface="Times New Roman"/>
                        <a:ea typeface="Calibri"/>
                        <a:cs typeface="Arial Unicode MS"/>
                      </a:endParaRPr>
                    </a:p>
                  </a:txBody>
                  <a:tcPr marL="68580" marR="68580" marT="0" marB="0"/>
                </a:tc>
              </a:tr>
              <a:tr h="0">
                <a:tc>
                  <a:txBody>
                    <a:bodyPr/>
                    <a:lstStyle/>
                    <a:p>
                      <a:pPr indent="0" algn="l">
                        <a:spcAft>
                          <a:spcPts val="0"/>
                        </a:spcAft>
                      </a:pPr>
                      <a:r>
                        <a:rPr lang="ru-RU" sz="1600">
                          <a:solidFill>
                            <a:schemeClr val="bg1"/>
                          </a:solidFill>
                        </a:rPr>
                        <a:t>ИСЛ</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en-US" sz="1600">
                          <a:solidFill>
                            <a:schemeClr val="bg1"/>
                          </a:solidFill>
                        </a:rPr>
                        <a:t>2379</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600">
                          <a:solidFill>
                            <a:schemeClr val="bg1"/>
                          </a:solidFill>
                        </a:rPr>
                        <a:t>кг</a:t>
                      </a:r>
                      <a:endParaRPr lang="ru-RU" sz="1600">
                        <a:solidFill>
                          <a:schemeClr val="bg1"/>
                        </a:solidFill>
                        <a:latin typeface="Times New Roman"/>
                        <a:ea typeface="Calibri"/>
                        <a:cs typeface="Arial Unicode MS"/>
                      </a:endParaRPr>
                    </a:p>
                  </a:txBody>
                  <a:tcPr marL="68580" marR="68580" marT="0" marB="0"/>
                </a:tc>
              </a:tr>
              <a:tr h="0">
                <a:tc>
                  <a:txBody>
                    <a:bodyPr/>
                    <a:lstStyle/>
                    <a:p>
                      <a:pPr indent="0" algn="just">
                        <a:spcAft>
                          <a:spcPts val="0"/>
                        </a:spcAft>
                      </a:pPr>
                      <a:r>
                        <a:rPr lang="ru-RU" sz="1600">
                          <a:solidFill>
                            <a:schemeClr val="bg1"/>
                          </a:solidFill>
                        </a:rPr>
                        <a:t>Викрам (авария)</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600">
                          <a:solidFill>
                            <a:schemeClr val="bg1"/>
                          </a:solidFill>
                        </a:rPr>
                        <a:t>1200</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600">
                          <a:solidFill>
                            <a:schemeClr val="bg1"/>
                          </a:solidFill>
                        </a:rPr>
                        <a:t>кг</a:t>
                      </a:r>
                      <a:endParaRPr lang="ru-RU" sz="1600">
                        <a:solidFill>
                          <a:schemeClr val="bg1"/>
                        </a:solidFill>
                        <a:latin typeface="Times New Roman"/>
                        <a:ea typeface="Calibri"/>
                        <a:cs typeface="Arial Unicode MS"/>
                      </a:endParaRPr>
                    </a:p>
                  </a:txBody>
                  <a:tcPr marL="68580" marR="68580" marT="0" marB="0"/>
                </a:tc>
              </a:tr>
              <a:tr h="0">
                <a:tc>
                  <a:txBody>
                    <a:bodyPr/>
                    <a:lstStyle/>
                    <a:p>
                      <a:pPr indent="0" algn="just">
                        <a:spcAft>
                          <a:spcPts val="0"/>
                        </a:spcAft>
                      </a:pPr>
                      <a:r>
                        <a:rPr lang="ru-RU" sz="1600">
                          <a:solidFill>
                            <a:schemeClr val="bg1"/>
                          </a:solidFill>
                        </a:rPr>
                        <a:t>Орбита</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600">
                          <a:solidFill>
                            <a:schemeClr val="bg1"/>
                          </a:solidFill>
                        </a:rPr>
                        <a:t>100 × 100</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600" dirty="0">
                          <a:solidFill>
                            <a:schemeClr val="bg1"/>
                          </a:solidFill>
                        </a:rPr>
                        <a:t>км</a:t>
                      </a:r>
                      <a:endParaRPr lang="ru-RU" sz="1600" dirty="0">
                        <a:solidFill>
                          <a:schemeClr val="bg1"/>
                        </a:solidFill>
                        <a:latin typeface="Times New Roman"/>
                        <a:ea typeface="Calibri"/>
                        <a:cs typeface="Arial Unicode MS"/>
                      </a:endParaRPr>
                    </a:p>
                  </a:txBody>
                  <a:tcPr marL="68580" marR="68580" marT="0" marB="0"/>
                </a:tc>
              </a:tr>
            </a:tbl>
          </a:graphicData>
        </a:graphic>
      </p:graphicFrame>
      <p:pic>
        <p:nvPicPr>
          <p:cNvPr id="18434" name="Picture 2" descr="https://space.skyrocket.de/img_sat/chandrayaan-2-rover__1.jpg"/>
          <p:cNvPicPr>
            <a:picLocks noChangeAspect="1" noChangeArrowheads="1"/>
          </p:cNvPicPr>
          <p:nvPr/>
        </p:nvPicPr>
        <p:blipFill>
          <a:blip r:embed="rId7" cstate="print"/>
          <a:srcRect/>
          <a:stretch>
            <a:fillRect/>
          </a:stretch>
        </p:blipFill>
        <p:spPr bwMode="auto">
          <a:xfrm>
            <a:off x="6572264" y="4357694"/>
            <a:ext cx="2428892" cy="1505913"/>
          </a:xfrm>
          <a:prstGeom prst="rect">
            <a:avLst/>
          </a:prstGeom>
          <a:noFill/>
        </p:spPr>
      </p:pic>
      <p:sp>
        <p:nvSpPr>
          <p:cNvPr id="10" name="Прямоугольник 9"/>
          <p:cNvSpPr/>
          <p:nvPr/>
        </p:nvSpPr>
        <p:spPr>
          <a:xfrm>
            <a:off x="5072066" y="5500702"/>
            <a:ext cx="1445845" cy="369332"/>
          </a:xfrm>
          <a:prstGeom prst="rect">
            <a:avLst/>
          </a:prstGeom>
        </p:spPr>
        <p:txBody>
          <a:bodyPr wrap="none">
            <a:spAutoFit/>
          </a:bodyPr>
          <a:lstStyle/>
          <a:p>
            <a:r>
              <a:rPr lang="ru-RU" i="1" dirty="0" smtClean="0"/>
              <a:t>«</a:t>
            </a:r>
            <a:r>
              <a:rPr lang="ru-RU" i="1" dirty="0" err="1" smtClean="0"/>
              <a:t>Прагъян</a:t>
            </a:r>
            <a:r>
              <a:rPr lang="ru-RU" i="1" dirty="0" smtClean="0"/>
              <a:t>». </a:t>
            </a:r>
            <a:endParaRPr lang="ru-RU" i="1"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5" name="Таблица 4"/>
          <p:cNvGraphicFramePr>
            <a:graphicFrameLocks noGrp="1"/>
          </p:cNvGraphicFramePr>
          <p:nvPr/>
        </p:nvGraphicFramePr>
        <p:xfrm>
          <a:off x="500034" y="285728"/>
          <a:ext cx="8286808" cy="312420"/>
        </p:xfrm>
        <a:graphic>
          <a:graphicData uri="http://schemas.openxmlformats.org/drawingml/2006/table">
            <a:tbl>
              <a:tblPr/>
              <a:tblGrid>
                <a:gridCol w="8286808"/>
              </a:tblGrid>
              <a:tr h="182880">
                <a:tc>
                  <a:txBody>
                    <a:bodyPr/>
                    <a:lstStyle/>
                    <a:p>
                      <a:pPr algn="ctr"/>
                      <a:r>
                        <a:rPr lang="ru-RU" sz="2000" b="1" dirty="0" smtClean="0"/>
                        <a:t>Солнце</a:t>
                      </a:r>
                    </a:p>
                  </a:txBody>
                  <a:tcPr marL="7620" marR="7620" marT="7620" marB="0" anchor="b">
                    <a:lnL>
                      <a:noFill/>
                    </a:lnL>
                    <a:lnR>
                      <a:noFill/>
                    </a:lnR>
                    <a:lnT>
                      <a:noFill/>
                    </a:lnT>
                    <a:lnB>
                      <a:noFill/>
                    </a:lnB>
                  </a:tcPr>
                </a:tc>
              </a:tr>
            </a:tbl>
          </a:graphicData>
        </a:graphic>
      </p:graphicFrame>
      <p:graphicFrame>
        <p:nvGraphicFramePr>
          <p:cNvPr id="15" name="Таблица 14"/>
          <p:cNvGraphicFramePr>
            <a:graphicFrameLocks noGrp="1"/>
          </p:cNvGraphicFramePr>
          <p:nvPr/>
        </p:nvGraphicFramePr>
        <p:xfrm>
          <a:off x="357158" y="5054934"/>
          <a:ext cx="2571768" cy="731520"/>
        </p:xfrm>
        <a:graphic>
          <a:graphicData uri="http://schemas.openxmlformats.org/drawingml/2006/table">
            <a:tbl>
              <a:tblPr>
                <a:tableStyleId>{18603FDC-E32A-4AB5-989C-0864C3EAD2B8}</a:tableStyleId>
              </a:tblPr>
              <a:tblGrid>
                <a:gridCol w="1584479"/>
                <a:gridCol w="987289"/>
              </a:tblGrid>
              <a:tr h="226700">
                <a:tc>
                  <a:txBody>
                    <a:bodyPr/>
                    <a:lstStyle/>
                    <a:p>
                      <a:pPr indent="0" algn="just">
                        <a:spcAft>
                          <a:spcPts val="0"/>
                        </a:spcAft>
                      </a:pPr>
                      <a:r>
                        <a:rPr lang="ru-RU" sz="1600" dirty="0">
                          <a:solidFill>
                            <a:schemeClr val="bg1"/>
                          </a:solidFill>
                        </a:rPr>
                        <a:t>Дата запуска </a:t>
                      </a:r>
                      <a:endParaRPr lang="ru-RU" sz="1600" dirty="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600" dirty="0" smtClean="0">
                          <a:solidFill>
                            <a:schemeClr val="bg1"/>
                          </a:solidFill>
                        </a:rPr>
                        <a:t>26.10.06</a:t>
                      </a:r>
                    </a:p>
                  </a:txBody>
                  <a:tcPr marL="68580" marR="68580" marT="0" marB="0"/>
                </a:tc>
              </a:tr>
              <a:tr h="0">
                <a:tc>
                  <a:txBody>
                    <a:bodyPr/>
                    <a:lstStyle/>
                    <a:p>
                      <a:pPr indent="0" algn="just">
                        <a:spcAft>
                          <a:spcPts val="0"/>
                        </a:spcAft>
                      </a:pPr>
                      <a:r>
                        <a:rPr lang="ru-RU" sz="1600" dirty="0" smtClean="0">
                          <a:solidFill>
                            <a:schemeClr val="bg1"/>
                          </a:solidFill>
                        </a:rPr>
                        <a:t>Срок службы</a:t>
                      </a:r>
                      <a:endParaRPr lang="ru-RU" sz="1600" dirty="0">
                        <a:solidFill>
                          <a:schemeClr val="bg1"/>
                        </a:solidFill>
                        <a:latin typeface="Times New Roman"/>
                        <a:ea typeface="Calibri"/>
                        <a:cs typeface="Arial Unicode MS"/>
                      </a:endParaRPr>
                    </a:p>
                  </a:txBody>
                  <a:tcPr marL="68580" marR="68580" marT="0" marB="0"/>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ru-RU" sz="1600" kern="1200" dirty="0" smtClean="0">
                          <a:solidFill>
                            <a:schemeClr val="bg1"/>
                          </a:solidFill>
                        </a:rPr>
                        <a:t>14,1 лет</a:t>
                      </a:r>
                      <a:endParaRPr kumimoji="0" lang="ru-RU" sz="1600" kern="1200" dirty="0" smtClean="0">
                        <a:solidFill>
                          <a:schemeClr val="bg1"/>
                        </a:solidFill>
                        <a:latin typeface="+mn-lt"/>
                        <a:ea typeface="+mn-ea"/>
                        <a:cs typeface="+mn-cs"/>
                      </a:endParaRPr>
                    </a:p>
                  </a:txBody>
                  <a:tcPr marL="68580" marR="68580" marT="0" marB="0"/>
                </a:tc>
              </a:tr>
              <a:tr h="0">
                <a:tc>
                  <a:txBody>
                    <a:bodyPr/>
                    <a:lstStyle/>
                    <a:p>
                      <a:pPr indent="0" algn="just">
                        <a:spcAft>
                          <a:spcPts val="0"/>
                        </a:spcAft>
                      </a:pPr>
                      <a:r>
                        <a:rPr lang="ru-RU" sz="1600" dirty="0">
                          <a:solidFill>
                            <a:schemeClr val="bg1"/>
                          </a:solidFill>
                        </a:rPr>
                        <a:t>Масса</a:t>
                      </a:r>
                      <a:endParaRPr lang="ru-RU" sz="1600" dirty="0">
                        <a:solidFill>
                          <a:schemeClr val="bg1"/>
                        </a:solidFill>
                        <a:latin typeface="Times New Roman"/>
                        <a:ea typeface="Calibri"/>
                        <a:cs typeface="Arial Unicode MS"/>
                      </a:endParaRPr>
                    </a:p>
                  </a:txBody>
                  <a:tcPr marL="68580" marR="68580" marT="0" marB="0"/>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bg1"/>
                          </a:solidFill>
                        </a:rPr>
                        <a:t>620 кг</a:t>
                      </a:r>
                      <a:endParaRPr lang="ru-RU" sz="1600" dirty="0">
                        <a:solidFill>
                          <a:schemeClr val="bg1"/>
                        </a:solidFill>
                        <a:latin typeface="Times New Roman"/>
                        <a:ea typeface="Calibri"/>
                        <a:cs typeface="Arial Unicode MS"/>
                      </a:endParaRPr>
                    </a:p>
                  </a:txBody>
                  <a:tcPr marL="68580" marR="68580" marT="0" marB="0"/>
                </a:tc>
              </a:tr>
            </a:tbl>
          </a:graphicData>
        </a:graphic>
      </p:graphicFrame>
      <p:graphicFrame>
        <p:nvGraphicFramePr>
          <p:cNvPr id="8" name="Таблица 7"/>
          <p:cNvGraphicFramePr>
            <a:graphicFrameLocks noGrp="1"/>
          </p:cNvGraphicFramePr>
          <p:nvPr/>
        </p:nvGraphicFramePr>
        <p:xfrm>
          <a:off x="3357554" y="5054934"/>
          <a:ext cx="2571768" cy="731520"/>
        </p:xfrm>
        <a:graphic>
          <a:graphicData uri="http://schemas.openxmlformats.org/drawingml/2006/table">
            <a:tbl>
              <a:tblPr>
                <a:tableStyleId>{18603FDC-E32A-4AB5-989C-0864C3EAD2B8}</a:tableStyleId>
              </a:tblPr>
              <a:tblGrid>
                <a:gridCol w="1393041"/>
                <a:gridCol w="1178727"/>
              </a:tblGrid>
              <a:tr h="226700">
                <a:tc>
                  <a:txBody>
                    <a:bodyPr/>
                    <a:lstStyle/>
                    <a:p>
                      <a:pPr indent="0" algn="just">
                        <a:spcAft>
                          <a:spcPts val="0"/>
                        </a:spcAft>
                      </a:pPr>
                      <a:r>
                        <a:rPr lang="ru-RU" sz="1600" dirty="0">
                          <a:solidFill>
                            <a:schemeClr val="bg1"/>
                          </a:solidFill>
                        </a:rPr>
                        <a:t>Дата запуска </a:t>
                      </a:r>
                      <a:endParaRPr lang="ru-RU" sz="1600" dirty="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600" dirty="0" smtClean="0">
                          <a:solidFill>
                            <a:schemeClr val="bg1"/>
                          </a:solidFill>
                        </a:rPr>
                        <a:t>12.08.2018</a:t>
                      </a:r>
                      <a:endParaRPr lang="ru-RU" sz="1600" dirty="0">
                        <a:solidFill>
                          <a:schemeClr val="bg1"/>
                        </a:solidFill>
                      </a:endParaRPr>
                    </a:p>
                  </a:txBody>
                  <a:tcPr marL="68580" marR="68580" marT="0" marB="0"/>
                </a:tc>
              </a:tr>
              <a:tr h="0">
                <a:tc>
                  <a:txBody>
                    <a:bodyPr/>
                    <a:lstStyle/>
                    <a:p>
                      <a:pPr indent="0" algn="just">
                        <a:spcAft>
                          <a:spcPts val="0"/>
                        </a:spcAft>
                      </a:pPr>
                      <a:r>
                        <a:rPr lang="ru-RU" sz="1600" dirty="0" smtClean="0">
                          <a:solidFill>
                            <a:schemeClr val="bg1"/>
                          </a:solidFill>
                        </a:rPr>
                        <a:t>Срок службы</a:t>
                      </a:r>
                      <a:endParaRPr lang="ru-RU" sz="1600" dirty="0">
                        <a:solidFill>
                          <a:schemeClr val="bg1"/>
                        </a:solidFill>
                        <a:latin typeface="Times New Roman"/>
                        <a:ea typeface="Calibri"/>
                        <a:cs typeface="Arial Unicode MS"/>
                      </a:endParaRPr>
                    </a:p>
                  </a:txBody>
                  <a:tcPr marL="68580" marR="68580" marT="0" marB="0"/>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bg1"/>
                          </a:solidFill>
                        </a:rPr>
                        <a:t>2,3 лет</a:t>
                      </a:r>
                      <a:endParaRPr lang="ru-RU" sz="1600" dirty="0">
                        <a:solidFill>
                          <a:schemeClr val="bg1"/>
                        </a:solidFill>
                        <a:latin typeface="Times New Roman"/>
                        <a:ea typeface="Calibri"/>
                        <a:cs typeface="Arial Unicode MS"/>
                      </a:endParaRPr>
                    </a:p>
                  </a:txBody>
                  <a:tcPr marL="68580" marR="68580" marT="0" marB="0"/>
                </a:tc>
              </a:tr>
              <a:tr h="0">
                <a:tc>
                  <a:txBody>
                    <a:bodyPr/>
                    <a:lstStyle/>
                    <a:p>
                      <a:pPr indent="0" algn="just">
                        <a:spcAft>
                          <a:spcPts val="0"/>
                        </a:spcAft>
                      </a:pPr>
                      <a:r>
                        <a:rPr lang="ru-RU" sz="1600" dirty="0">
                          <a:solidFill>
                            <a:schemeClr val="bg1"/>
                          </a:solidFill>
                        </a:rPr>
                        <a:t>Масса</a:t>
                      </a:r>
                      <a:endParaRPr lang="ru-RU" sz="1600" dirty="0">
                        <a:solidFill>
                          <a:schemeClr val="bg1"/>
                        </a:solidFill>
                        <a:latin typeface="Times New Roman"/>
                        <a:ea typeface="Calibri"/>
                        <a:cs typeface="Arial Unicode MS"/>
                      </a:endParaRPr>
                    </a:p>
                  </a:txBody>
                  <a:tcPr marL="68580" marR="68580" marT="0" marB="0"/>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bg1"/>
                          </a:solidFill>
                        </a:rPr>
                        <a:t>685 кг</a:t>
                      </a:r>
                      <a:endParaRPr lang="ru-RU" sz="1600" dirty="0">
                        <a:solidFill>
                          <a:schemeClr val="bg1"/>
                        </a:solidFill>
                        <a:latin typeface="Times New Roman"/>
                        <a:ea typeface="Calibri"/>
                        <a:cs typeface="Arial Unicode MS"/>
                      </a:endParaRPr>
                    </a:p>
                  </a:txBody>
                  <a:tcPr marL="68580" marR="68580" marT="0" marB="0"/>
                </a:tc>
              </a:tr>
            </a:tbl>
          </a:graphicData>
        </a:graphic>
      </p:graphicFrame>
      <p:graphicFrame>
        <p:nvGraphicFramePr>
          <p:cNvPr id="10" name="Таблица 9"/>
          <p:cNvGraphicFramePr>
            <a:graphicFrameLocks noGrp="1"/>
          </p:cNvGraphicFramePr>
          <p:nvPr/>
        </p:nvGraphicFramePr>
        <p:xfrm>
          <a:off x="6286512" y="5054934"/>
          <a:ext cx="2571768" cy="731520"/>
        </p:xfrm>
        <a:graphic>
          <a:graphicData uri="http://schemas.openxmlformats.org/drawingml/2006/table">
            <a:tbl>
              <a:tblPr>
                <a:tableStyleId>{18603FDC-E32A-4AB5-989C-0864C3EAD2B8}</a:tableStyleId>
              </a:tblPr>
              <a:tblGrid>
                <a:gridCol w="1357322"/>
                <a:gridCol w="1214446"/>
              </a:tblGrid>
              <a:tr h="226700">
                <a:tc>
                  <a:txBody>
                    <a:bodyPr/>
                    <a:lstStyle/>
                    <a:p>
                      <a:pPr indent="0" algn="just">
                        <a:spcAft>
                          <a:spcPts val="0"/>
                        </a:spcAft>
                      </a:pPr>
                      <a:r>
                        <a:rPr lang="ru-RU" sz="1600" dirty="0">
                          <a:solidFill>
                            <a:schemeClr val="bg1"/>
                          </a:solidFill>
                        </a:rPr>
                        <a:t>Дата запуска </a:t>
                      </a:r>
                      <a:endParaRPr lang="ru-RU" sz="1600" dirty="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600" dirty="0" smtClean="0">
                          <a:solidFill>
                            <a:schemeClr val="bg1"/>
                          </a:solidFill>
                        </a:rPr>
                        <a:t>10.02.2020</a:t>
                      </a:r>
                      <a:endParaRPr lang="ru-RU" sz="1600" dirty="0">
                        <a:solidFill>
                          <a:schemeClr val="bg1"/>
                        </a:solidFill>
                      </a:endParaRPr>
                    </a:p>
                  </a:txBody>
                  <a:tcPr marL="68580" marR="68580" marT="0" marB="0"/>
                </a:tc>
              </a:tr>
              <a:tr h="0">
                <a:tc>
                  <a:txBody>
                    <a:bodyPr/>
                    <a:lstStyle/>
                    <a:p>
                      <a:pPr indent="0" algn="just">
                        <a:spcAft>
                          <a:spcPts val="0"/>
                        </a:spcAft>
                      </a:pPr>
                      <a:r>
                        <a:rPr lang="ru-RU" sz="1600" dirty="0" smtClean="0">
                          <a:solidFill>
                            <a:schemeClr val="bg1"/>
                          </a:solidFill>
                        </a:rPr>
                        <a:t>Срок службы</a:t>
                      </a:r>
                      <a:endParaRPr lang="ru-RU" sz="1600" dirty="0">
                        <a:solidFill>
                          <a:schemeClr val="bg1"/>
                        </a:solidFill>
                        <a:latin typeface="Times New Roman"/>
                        <a:ea typeface="Calibri"/>
                        <a:cs typeface="Arial Unicode MS"/>
                      </a:endParaRPr>
                    </a:p>
                  </a:txBody>
                  <a:tcPr marL="68580" marR="68580" marT="0" marB="0"/>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bg1"/>
                          </a:solidFill>
                        </a:rPr>
                        <a:t>0,8 лет</a:t>
                      </a:r>
                      <a:endParaRPr lang="ru-RU" sz="1600" dirty="0">
                        <a:solidFill>
                          <a:schemeClr val="bg1"/>
                        </a:solidFill>
                        <a:latin typeface="Times New Roman"/>
                        <a:ea typeface="Calibri"/>
                        <a:cs typeface="Arial Unicode MS"/>
                      </a:endParaRPr>
                    </a:p>
                  </a:txBody>
                  <a:tcPr marL="68580" marR="68580" marT="0" marB="0"/>
                </a:tc>
              </a:tr>
              <a:tr h="0">
                <a:tc>
                  <a:txBody>
                    <a:bodyPr/>
                    <a:lstStyle/>
                    <a:p>
                      <a:pPr indent="0" algn="just">
                        <a:spcAft>
                          <a:spcPts val="0"/>
                        </a:spcAft>
                      </a:pPr>
                      <a:r>
                        <a:rPr lang="ru-RU" sz="1600" dirty="0" smtClean="0">
                          <a:solidFill>
                            <a:schemeClr val="bg1"/>
                          </a:solidFill>
                        </a:rPr>
                        <a:t>Масса</a:t>
                      </a:r>
                      <a:endParaRPr lang="ru-RU" sz="1600" dirty="0">
                        <a:solidFill>
                          <a:schemeClr val="bg1"/>
                        </a:solidFill>
                        <a:latin typeface="Times New Roman"/>
                        <a:ea typeface="Calibri"/>
                        <a:cs typeface="Arial Unicode MS"/>
                      </a:endParaRPr>
                    </a:p>
                  </a:txBody>
                  <a:tcPr marL="68580" marR="68580" marT="0" marB="0"/>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bg1"/>
                          </a:solidFill>
                        </a:rPr>
                        <a:t>1800 кг</a:t>
                      </a:r>
                      <a:endParaRPr lang="ru-RU" sz="1600" dirty="0">
                        <a:solidFill>
                          <a:schemeClr val="bg1"/>
                        </a:solidFill>
                        <a:latin typeface="Times New Roman"/>
                        <a:ea typeface="Calibri"/>
                        <a:cs typeface="Arial Unicode MS"/>
                      </a:endParaRPr>
                    </a:p>
                  </a:txBody>
                  <a:tcPr marL="68580" marR="68580" marT="0" marB="0"/>
                </a:tc>
              </a:tr>
            </a:tbl>
          </a:graphicData>
        </a:graphic>
      </p:graphicFrame>
      <p:sp>
        <p:nvSpPr>
          <p:cNvPr id="11" name="Прямоугольник 10"/>
          <p:cNvSpPr/>
          <p:nvPr/>
        </p:nvSpPr>
        <p:spPr>
          <a:xfrm>
            <a:off x="357158" y="2786058"/>
            <a:ext cx="2357454" cy="1015663"/>
          </a:xfrm>
          <a:prstGeom prst="rect">
            <a:avLst/>
          </a:prstGeom>
        </p:spPr>
        <p:txBody>
          <a:bodyPr wrap="square">
            <a:spAutoFit/>
          </a:bodyPr>
          <a:lstStyle/>
          <a:p>
            <a:r>
              <a:rPr lang="en-US" sz="1600" b="1" dirty="0" smtClean="0"/>
              <a:t>STEREO A</a:t>
            </a:r>
            <a:endParaRPr lang="ru-RU" sz="1600" b="1" dirty="0" smtClean="0"/>
          </a:p>
          <a:p>
            <a:r>
              <a:rPr lang="en-US" sz="1600" b="1" dirty="0" smtClean="0"/>
              <a:t>(</a:t>
            </a:r>
            <a:r>
              <a:rPr lang="en-US" sz="1400" b="1" i="1" dirty="0" smtClean="0"/>
              <a:t>Solar </a:t>
            </a:r>
            <a:r>
              <a:rPr lang="en-US" sz="1400" b="1" i="1" dirty="0" err="1" smtClean="0"/>
              <a:t>TErrestrial</a:t>
            </a:r>
            <a:r>
              <a:rPr lang="en-US" sz="1400" b="1" i="1" dirty="0" smtClean="0"/>
              <a:t> </a:t>
            </a:r>
            <a:r>
              <a:rPr lang="en-US" sz="1400" b="1" i="1" dirty="0" err="1" smtClean="0"/>
              <a:t>RElations</a:t>
            </a:r>
            <a:r>
              <a:rPr lang="en-US" sz="1400" b="1" i="1" dirty="0" smtClean="0"/>
              <a:t> Observatory</a:t>
            </a:r>
            <a:r>
              <a:rPr lang="ru-RU" sz="1400" b="1" i="1" dirty="0" smtClean="0"/>
              <a:t>,</a:t>
            </a:r>
          </a:p>
          <a:p>
            <a:r>
              <a:rPr lang="ru-RU" sz="1400" b="1" i="1" dirty="0" smtClean="0"/>
              <a:t>США)</a:t>
            </a:r>
            <a:endParaRPr lang="en-US" sz="1600" b="1" dirty="0"/>
          </a:p>
        </p:txBody>
      </p:sp>
      <p:sp>
        <p:nvSpPr>
          <p:cNvPr id="12" name="Прямоугольник 11"/>
          <p:cNvSpPr/>
          <p:nvPr/>
        </p:nvSpPr>
        <p:spPr>
          <a:xfrm>
            <a:off x="3357554" y="2786058"/>
            <a:ext cx="2571768" cy="584775"/>
          </a:xfrm>
          <a:prstGeom prst="rect">
            <a:avLst/>
          </a:prstGeom>
        </p:spPr>
        <p:txBody>
          <a:bodyPr wrap="square">
            <a:spAutoFit/>
          </a:bodyPr>
          <a:lstStyle/>
          <a:p>
            <a:r>
              <a:rPr lang="en-US" b="1" dirty="0" smtClean="0"/>
              <a:t>Parker Solar Probe</a:t>
            </a:r>
            <a:endParaRPr lang="ru-RU" b="1" dirty="0" smtClean="0"/>
          </a:p>
          <a:p>
            <a:r>
              <a:rPr lang="en-US" sz="1400" b="1" i="1" dirty="0" smtClean="0"/>
              <a:t>(</a:t>
            </a:r>
            <a:r>
              <a:rPr lang="ru-RU" sz="1400" b="1" i="1" dirty="0" smtClean="0"/>
              <a:t>США)</a:t>
            </a:r>
            <a:endParaRPr lang="en-US" sz="1400" b="1" i="1" dirty="0" smtClean="0"/>
          </a:p>
        </p:txBody>
      </p:sp>
      <p:sp>
        <p:nvSpPr>
          <p:cNvPr id="17" name="Прямоугольник 16"/>
          <p:cNvSpPr/>
          <p:nvPr/>
        </p:nvSpPr>
        <p:spPr>
          <a:xfrm>
            <a:off x="6286512" y="2857496"/>
            <a:ext cx="2571768" cy="584775"/>
          </a:xfrm>
          <a:prstGeom prst="rect">
            <a:avLst/>
          </a:prstGeom>
        </p:spPr>
        <p:txBody>
          <a:bodyPr wrap="square">
            <a:spAutoFit/>
          </a:bodyPr>
          <a:lstStyle/>
          <a:p>
            <a:r>
              <a:rPr lang="en-US" b="1" dirty="0" smtClean="0"/>
              <a:t>Solar Orbiter </a:t>
            </a:r>
            <a:endParaRPr lang="ru-RU" b="1" dirty="0" smtClean="0"/>
          </a:p>
          <a:p>
            <a:r>
              <a:rPr lang="en-US" sz="1400" b="1" i="1" dirty="0" smtClean="0"/>
              <a:t>(</a:t>
            </a:r>
            <a:r>
              <a:rPr lang="ru-RU" sz="1400" b="1" i="1" dirty="0" smtClean="0"/>
              <a:t>Европа)</a:t>
            </a:r>
            <a:endParaRPr lang="en-US" sz="1400" b="1" i="1" dirty="0" smtClean="0"/>
          </a:p>
        </p:txBody>
      </p:sp>
      <p:pic>
        <p:nvPicPr>
          <p:cNvPr id="74760" name="Picture 8" descr="Deployment of STEREO spacecraft panels (crop).jpg"/>
          <p:cNvPicPr>
            <a:picLocks noChangeAspect="1" noChangeArrowheads="1"/>
          </p:cNvPicPr>
          <p:nvPr/>
        </p:nvPicPr>
        <p:blipFill>
          <a:blip r:embed="rId5" cstate="print"/>
          <a:srcRect/>
          <a:stretch>
            <a:fillRect/>
          </a:stretch>
        </p:blipFill>
        <p:spPr bwMode="auto">
          <a:xfrm>
            <a:off x="357158" y="1071546"/>
            <a:ext cx="1425094" cy="1620000"/>
          </a:xfrm>
          <a:prstGeom prst="rect">
            <a:avLst/>
          </a:prstGeom>
          <a:noFill/>
        </p:spPr>
      </p:pic>
      <p:pic>
        <p:nvPicPr>
          <p:cNvPr id="74762" name="Picture 10" descr="https://space.skyrocket.de/img_sat/solar-probe-plus__2.jpg"/>
          <p:cNvPicPr>
            <a:picLocks noChangeAspect="1" noChangeArrowheads="1"/>
          </p:cNvPicPr>
          <p:nvPr/>
        </p:nvPicPr>
        <p:blipFill>
          <a:blip r:embed="rId6" cstate="print"/>
          <a:srcRect/>
          <a:stretch>
            <a:fillRect/>
          </a:stretch>
        </p:blipFill>
        <p:spPr bwMode="auto">
          <a:xfrm>
            <a:off x="3357554" y="1071546"/>
            <a:ext cx="2160000" cy="1620000"/>
          </a:xfrm>
          <a:prstGeom prst="rect">
            <a:avLst/>
          </a:prstGeom>
          <a:noFill/>
        </p:spPr>
      </p:pic>
      <p:sp>
        <p:nvSpPr>
          <p:cNvPr id="19" name="Прямоугольник 18"/>
          <p:cNvSpPr/>
          <p:nvPr/>
        </p:nvSpPr>
        <p:spPr>
          <a:xfrm>
            <a:off x="3357554" y="3429000"/>
            <a:ext cx="2786082" cy="1061829"/>
          </a:xfrm>
          <a:prstGeom prst="rect">
            <a:avLst/>
          </a:prstGeom>
        </p:spPr>
        <p:txBody>
          <a:bodyPr wrap="square">
            <a:spAutoFit/>
          </a:bodyPr>
          <a:lstStyle/>
          <a:p>
            <a:r>
              <a:rPr lang="ru-RU" sz="1050" dirty="0" smtClean="0">
                <a:solidFill>
                  <a:schemeClr val="bg1"/>
                </a:solidFill>
              </a:rPr>
              <a:t> </a:t>
            </a:r>
            <a:r>
              <a:rPr lang="ru-RU" sz="1050" dirty="0" err="1" smtClean="0">
                <a:solidFill>
                  <a:schemeClr val="bg1"/>
                </a:solidFill>
              </a:rPr>
              <a:t>Паркер</a:t>
            </a:r>
            <a:r>
              <a:rPr lang="ru-RU" sz="1050" dirty="0" smtClean="0">
                <a:solidFill>
                  <a:schemeClr val="bg1"/>
                </a:solidFill>
              </a:rPr>
              <a:t> должен использовать семь полетов Венеры в течение почти семи лет, чтобы  приблизиться к фотосфере Солнца на 6,2 миллиона километров, что примерно в восемь раз ближе, чем любой космический аппарат до этого.</a:t>
            </a:r>
            <a:endParaRPr lang="ru-RU" sz="1050" dirty="0">
              <a:solidFill>
                <a:schemeClr val="bg1"/>
              </a:solidFill>
            </a:endParaRPr>
          </a:p>
        </p:txBody>
      </p:sp>
      <p:pic>
        <p:nvPicPr>
          <p:cNvPr id="74764" name="Picture 12" descr="https://space.skyrocket.de/img_sat/solar-orbiter__1.jpg"/>
          <p:cNvPicPr>
            <a:picLocks noChangeAspect="1" noChangeArrowheads="1"/>
          </p:cNvPicPr>
          <p:nvPr/>
        </p:nvPicPr>
        <p:blipFill>
          <a:blip r:embed="rId7" cstate="print"/>
          <a:srcRect/>
          <a:stretch>
            <a:fillRect/>
          </a:stretch>
        </p:blipFill>
        <p:spPr bwMode="auto">
          <a:xfrm>
            <a:off x="6286512" y="1071546"/>
            <a:ext cx="2297871" cy="1620000"/>
          </a:xfrm>
          <a:prstGeom prst="rect">
            <a:avLst/>
          </a:prstGeom>
          <a:noFill/>
        </p:spPr>
      </p:pic>
      <p:sp>
        <p:nvSpPr>
          <p:cNvPr id="21" name="Прямоугольник 20"/>
          <p:cNvSpPr/>
          <p:nvPr/>
        </p:nvSpPr>
        <p:spPr>
          <a:xfrm>
            <a:off x="6286512" y="4500570"/>
            <a:ext cx="1711431" cy="369332"/>
          </a:xfrm>
          <a:prstGeom prst="rect">
            <a:avLst/>
          </a:prstGeom>
        </p:spPr>
        <p:txBody>
          <a:bodyPr wrap="none">
            <a:spAutoFit/>
          </a:bodyPr>
          <a:lstStyle/>
          <a:p>
            <a:r>
              <a:rPr lang="ru-RU" dirty="0" smtClean="0"/>
              <a:t>Цель - 0.28 </a:t>
            </a:r>
            <a:r>
              <a:rPr lang="ru-RU" dirty="0" err="1" smtClean="0"/>
              <a:t>а.е</a:t>
            </a:r>
            <a:r>
              <a:rPr lang="ru-RU" dirty="0" smtClean="0"/>
              <a:t>.</a:t>
            </a:r>
            <a:endParaRPr lang="ru-RU" dirty="0"/>
          </a:p>
        </p:txBody>
      </p:sp>
      <p:sp>
        <p:nvSpPr>
          <p:cNvPr id="16" name="Прямоугольник 15"/>
          <p:cNvSpPr/>
          <p:nvPr/>
        </p:nvSpPr>
        <p:spPr>
          <a:xfrm>
            <a:off x="3357554" y="4500570"/>
            <a:ext cx="1720407" cy="369332"/>
          </a:xfrm>
          <a:prstGeom prst="rect">
            <a:avLst/>
          </a:prstGeom>
        </p:spPr>
        <p:txBody>
          <a:bodyPr wrap="none">
            <a:spAutoFit/>
          </a:bodyPr>
          <a:lstStyle/>
          <a:p>
            <a:r>
              <a:rPr lang="ru-RU" dirty="0" smtClean="0"/>
              <a:t>Цель - 0.04 </a:t>
            </a:r>
            <a:r>
              <a:rPr lang="ru-RU" dirty="0" err="1" smtClean="0"/>
              <a:t>а.е</a:t>
            </a:r>
            <a:r>
              <a:rPr lang="ru-RU" dirty="0" smtClean="0"/>
              <a:t>.</a:t>
            </a:r>
            <a:endParaRPr lang="ru-RU"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5" name="Таблица 4"/>
          <p:cNvGraphicFramePr>
            <a:graphicFrameLocks noGrp="1"/>
          </p:cNvGraphicFramePr>
          <p:nvPr/>
        </p:nvGraphicFramePr>
        <p:xfrm>
          <a:off x="500034" y="285728"/>
          <a:ext cx="8286808" cy="556260"/>
        </p:xfrm>
        <a:graphic>
          <a:graphicData uri="http://schemas.openxmlformats.org/drawingml/2006/table">
            <a:tbl>
              <a:tblPr/>
              <a:tblGrid>
                <a:gridCol w="8286808"/>
              </a:tblGrid>
              <a:tr h="182880">
                <a:tc>
                  <a:txBody>
                    <a:bodyPr/>
                    <a:lstStyle/>
                    <a:p>
                      <a:pPr algn="ctr"/>
                      <a:r>
                        <a:rPr lang="ru-RU" sz="2000" b="1" dirty="0" smtClean="0"/>
                        <a:t>Меркурий</a:t>
                      </a:r>
                    </a:p>
                    <a:p>
                      <a:pPr algn="ctr"/>
                      <a:r>
                        <a:rPr lang="ru-RU" sz="1600" b="0" i="1" dirty="0" smtClean="0"/>
                        <a:t>(В полете)</a:t>
                      </a:r>
                    </a:p>
                  </a:txBody>
                  <a:tcPr marL="7620" marR="7620" marT="7620" marB="0" anchor="b">
                    <a:lnL>
                      <a:noFill/>
                    </a:lnL>
                    <a:lnR>
                      <a:noFill/>
                    </a:lnR>
                    <a:lnT>
                      <a:noFill/>
                    </a:lnT>
                    <a:lnB>
                      <a:noFill/>
                    </a:lnB>
                  </a:tcPr>
                </a:tc>
              </a:tr>
            </a:tbl>
          </a:graphicData>
        </a:graphic>
      </p:graphicFrame>
      <p:sp>
        <p:nvSpPr>
          <p:cNvPr id="18" name="Прямоугольник 17"/>
          <p:cNvSpPr/>
          <p:nvPr/>
        </p:nvSpPr>
        <p:spPr>
          <a:xfrm>
            <a:off x="357158" y="6072206"/>
            <a:ext cx="5572164" cy="523220"/>
          </a:xfrm>
          <a:prstGeom prst="rect">
            <a:avLst/>
          </a:prstGeom>
        </p:spPr>
        <p:txBody>
          <a:bodyPr wrap="square">
            <a:spAutoFit/>
          </a:bodyPr>
          <a:lstStyle/>
          <a:p>
            <a:r>
              <a:rPr lang="ru-RU" sz="1400" dirty="0" smtClean="0">
                <a:solidFill>
                  <a:schemeClr val="bg1"/>
                </a:solidFill>
              </a:rPr>
              <a:t>Прибытие к Меркурию планируется в декабре 2025 года, после пролёта Земли, двух пролётов Венеры, и 6 пролётов Меркурия</a:t>
            </a:r>
            <a:endParaRPr lang="ru-RU" sz="1400" dirty="0">
              <a:solidFill>
                <a:schemeClr val="bg1"/>
              </a:solidFill>
            </a:endParaRPr>
          </a:p>
        </p:txBody>
      </p:sp>
      <p:pic>
        <p:nvPicPr>
          <p:cNvPr id="78850" name="Picture 2" descr="https://space.skyrocket.de/img_sat/bepicolombo__2.jpg"/>
          <p:cNvPicPr>
            <a:picLocks noChangeAspect="1" noChangeArrowheads="1"/>
          </p:cNvPicPr>
          <p:nvPr/>
        </p:nvPicPr>
        <p:blipFill>
          <a:blip r:embed="rId5" cstate="print"/>
          <a:srcRect/>
          <a:stretch>
            <a:fillRect/>
          </a:stretch>
        </p:blipFill>
        <p:spPr bwMode="auto">
          <a:xfrm>
            <a:off x="3071802" y="928670"/>
            <a:ext cx="3214710" cy="1985083"/>
          </a:xfrm>
          <a:prstGeom prst="rect">
            <a:avLst/>
          </a:prstGeom>
          <a:noFill/>
        </p:spPr>
      </p:pic>
      <p:pic>
        <p:nvPicPr>
          <p:cNvPr id="78852" name="Picture 4" descr="https://space.skyrocket.de/img_sat/bepicolombo-mpo__2.jpg"/>
          <p:cNvPicPr>
            <a:picLocks noChangeAspect="1" noChangeArrowheads="1"/>
          </p:cNvPicPr>
          <p:nvPr/>
        </p:nvPicPr>
        <p:blipFill>
          <a:blip r:embed="rId6" cstate="print"/>
          <a:srcRect/>
          <a:stretch>
            <a:fillRect/>
          </a:stretch>
        </p:blipFill>
        <p:spPr bwMode="auto">
          <a:xfrm>
            <a:off x="428596" y="3000372"/>
            <a:ext cx="2382354" cy="1620000"/>
          </a:xfrm>
          <a:prstGeom prst="rect">
            <a:avLst/>
          </a:prstGeom>
          <a:noFill/>
        </p:spPr>
      </p:pic>
      <p:pic>
        <p:nvPicPr>
          <p:cNvPr id="78854" name="Picture 6" descr="https://space.skyrocket.de/img_sat/bepicolombo-mmo__2.jpg"/>
          <p:cNvPicPr>
            <a:picLocks noChangeAspect="1" noChangeArrowheads="1"/>
          </p:cNvPicPr>
          <p:nvPr/>
        </p:nvPicPr>
        <p:blipFill>
          <a:blip r:embed="rId7" cstate="print"/>
          <a:srcRect/>
          <a:stretch>
            <a:fillRect/>
          </a:stretch>
        </p:blipFill>
        <p:spPr bwMode="auto">
          <a:xfrm>
            <a:off x="6286513" y="3000372"/>
            <a:ext cx="2281691" cy="1620000"/>
          </a:xfrm>
          <a:prstGeom prst="rect">
            <a:avLst/>
          </a:prstGeom>
          <a:noFill/>
        </p:spPr>
      </p:pic>
      <p:sp>
        <p:nvSpPr>
          <p:cNvPr id="22" name="Прямоугольник 21"/>
          <p:cNvSpPr/>
          <p:nvPr/>
        </p:nvSpPr>
        <p:spPr>
          <a:xfrm>
            <a:off x="357158" y="4786322"/>
            <a:ext cx="3066609" cy="646331"/>
          </a:xfrm>
          <a:prstGeom prst="rect">
            <a:avLst/>
          </a:prstGeom>
        </p:spPr>
        <p:txBody>
          <a:bodyPr wrap="none">
            <a:spAutoFit/>
          </a:bodyPr>
          <a:lstStyle/>
          <a:p>
            <a:r>
              <a:rPr lang="en-US" b="1" dirty="0" smtClean="0"/>
              <a:t>Mercury Planetary Orbiter</a:t>
            </a:r>
            <a:endParaRPr lang="ru-RU" b="1" dirty="0" smtClean="0"/>
          </a:p>
          <a:p>
            <a:r>
              <a:rPr lang="ru-RU" b="1" dirty="0" smtClean="0"/>
              <a:t>Европа, </a:t>
            </a:r>
            <a:r>
              <a:rPr lang="ru-RU" dirty="0" smtClean="0"/>
              <a:t>1230 кг</a:t>
            </a:r>
            <a:endParaRPr lang="en-US" b="1" dirty="0"/>
          </a:p>
        </p:txBody>
      </p:sp>
      <p:sp>
        <p:nvSpPr>
          <p:cNvPr id="23" name="Прямоугольник 22"/>
          <p:cNvSpPr/>
          <p:nvPr/>
        </p:nvSpPr>
        <p:spPr>
          <a:xfrm>
            <a:off x="4786314" y="4786322"/>
            <a:ext cx="3781035" cy="646331"/>
          </a:xfrm>
          <a:prstGeom prst="rect">
            <a:avLst/>
          </a:prstGeom>
        </p:spPr>
        <p:txBody>
          <a:bodyPr wrap="none">
            <a:spAutoFit/>
          </a:bodyPr>
          <a:lstStyle/>
          <a:p>
            <a:r>
              <a:rPr lang="en-US" b="1" dirty="0" smtClean="0"/>
              <a:t>Mercury </a:t>
            </a:r>
            <a:r>
              <a:rPr lang="en-US" b="1" dirty="0" err="1" smtClean="0"/>
              <a:t>Magnetospheric</a:t>
            </a:r>
            <a:r>
              <a:rPr lang="en-US" b="1" dirty="0" smtClean="0"/>
              <a:t> Orbiter</a:t>
            </a:r>
            <a:endParaRPr lang="ru-RU" b="1" dirty="0" smtClean="0"/>
          </a:p>
          <a:p>
            <a:r>
              <a:rPr lang="ru-RU" b="1" dirty="0" smtClean="0"/>
              <a:t>Япония, </a:t>
            </a:r>
            <a:r>
              <a:rPr lang="ru-RU" dirty="0" smtClean="0"/>
              <a:t>255  кг</a:t>
            </a:r>
            <a:endParaRPr lang="en-US" b="1" dirty="0"/>
          </a:p>
        </p:txBody>
      </p:sp>
      <p:sp>
        <p:nvSpPr>
          <p:cNvPr id="24" name="Прямоугольник 23"/>
          <p:cNvSpPr/>
          <p:nvPr/>
        </p:nvSpPr>
        <p:spPr>
          <a:xfrm>
            <a:off x="785786" y="928670"/>
            <a:ext cx="1674241" cy="369332"/>
          </a:xfrm>
          <a:prstGeom prst="rect">
            <a:avLst/>
          </a:prstGeom>
        </p:spPr>
        <p:txBody>
          <a:bodyPr wrap="none">
            <a:spAutoFit/>
          </a:bodyPr>
          <a:lstStyle/>
          <a:p>
            <a:r>
              <a:rPr lang="ru-RU" b="1" dirty="0" err="1" smtClean="0"/>
              <a:t>BepiColombo</a:t>
            </a:r>
            <a:endParaRPr lang="ru-RU" b="1"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5" name="Таблица 4"/>
          <p:cNvGraphicFramePr>
            <a:graphicFrameLocks noGrp="1"/>
          </p:cNvGraphicFramePr>
          <p:nvPr/>
        </p:nvGraphicFramePr>
        <p:xfrm>
          <a:off x="3357554" y="142852"/>
          <a:ext cx="2428892" cy="324822"/>
        </p:xfrm>
        <a:graphic>
          <a:graphicData uri="http://schemas.openxmlformats.org/drawingml/2006/table">
            <a:tbl>
              <a:tblPr/>
              <a:tblGrid>
                <a:gridCol w="2428892"/>
              </a:tblGrid>
              <a:tr h="324822">
                <a:tc>
                  <a:txBody>
                    <a:bodyPr/>
                    <a:lstStyle/>
                    <a:p>
                      <a:pPr algn="ctr" fontAlgn="b"/>
                      <a:r>
                        <a:rPr lang="ru-RU" sz="2000" b="1" i="0" u="none" strike="noStrike" dirty="0" smtClean="0">
                          <a:solidFill>
                            <a:schemeClr val="tx1"/>
                          </a:solidFill>
                          <a:latin typeface="Calibri"/>
                        </a:rPr>
                        <a:t>Венера</a:t>
                      </a:r>
                    </a:p>
                  </a:txBody>
                  <a:tcPr marL="7620" marR="7620" marT="7620" marB="0" anchor="b">
                    <a:lnL>
                      <a:noFill/>
                    </a:lnL>
                    <a:lnR>
                      <a:noFill/>
                    </a:lnR>
                    <a:lnT>
                      <a:noFill/>
                    </a:lnT>
                    <a:lnB>
                      <a:noFill/>
                    </a:lnB>
                  </a:tcPr>
                </a:tc>
              </a:tr>
            </a:tbl>
          </a:graphicData>
        </a:graphic>
      </p:graphicFrame>
      <p:graphicFrame>
        <p:nvGraphicFramePr>
          <p:cNvPr id="7" name="Таблица 6"/>
          <p:cNvGraphicFramePr>
            <a:graphicFrameLocks noGrp="1"/>
          </p:cNvGraphicFramePr>
          <p:nvPr/>
        </p:nvGraphicFramePr>
        <p:xfrm>
          <a:off x="428596" y="571481"/>
          <a:ext cx="8001056" cy="826221"/>
        </p:xfrm>
        <a:graphic>
          <a:graphicData uri="http://schemas.openxmlformats.org/drawingml/2006/table">
            <a:tbl>
              <a:tblPr>
                <a:tableStyleId>{18603FDC-E32A-4AB5-989C-0864C3EAD2B8}</a:tableStyleId>
              </a:tblPr>
              <a:tblGrid>
                <a:gridCol w="571504"/>
                <a:gridCol w="1071570"/>
                <a:gridCol w="1428760"/>
                <a:gridCol w="928694"/>
                <a:gridCol w="1021975"/>
                <a:gridCol w="2978553"/>
              </a:tblGrid>
              <a:tr h="447277">
                <a:tc>
                  <a:txBody>
                    <a:bodyPr/>
                    <a:lstStyle/>
                    <a:p>
                      <a:pPr indent="0" algn="ctr">
                        <a:spcAft>
                          <a:spcPts val="0"/>
                        </a:spcAft>
                      </a:pPr>
                      <a:r>
                        <a:rPr lang="ru-RU" sz="1600" dirty="0" smtClean="0"/>
                        <a:t>№</a:t>
                      </a:r>
                      <a:endParaRPr lang="ru-RU" sz="1600" dirty="0">
                        <a:latin typeface="Times New Roman"/>
                        <a:ea typeface="Calibri"/>
                        <a:cs typeface="Arial Unicode MS"/>
                      </a:endParaRPr>
                    </a:p>
                  </a:txBody>
                  <a:tcPr marL="68580" marR="68580" marT="0" marB="0" anchor="ctr"/>
                </a:tc>
                <a:tc>
                  <a:txBody>
                    <a:bodyPr/>
                    <a:lstStyle/>
                    <a:p>
                      <a:pPr indent="0" algn="ctr">
                        <a:spcAft>
                          <a:spcPts val="0"/>
                        </a:spcAft>
                      </a:pPr>
                      <a:r>
                        <a:rPr lang="ru-RU" sz="1600" dirty="0"/>
                        <a:t>Дата запуска</a:t>
                      </a:r>
                      <a:endParaRPr lang="ru-RU" sz="1600" dirty="0">
                        <a:latin typeface="Times New Roman"/>
                        <a:ea typeface="Calibri"/>
                        <a:cs typeface="Arial Unicode MS"/>
                      </a:endParaRPr>
                    </a:p>
                  </a:txBody>
                  <a:tcPr marL="68580" marR="68580" marT="0" marB="0" anchor="ctr"/>
                </a:tc>
                <a:tc>
                  <a:txBody>
                    <a:bodyPr/>
                    <a:lstStyle/>
                    <a:p>
                      <a:pPr indent="0" algn="ctr">
                        <a:spcAft>
                          <a:spcPts val="0"/>
                        </a:spcAft>
                      </a:pPr>
                      <a:r>
                        <a:rPr lang="ru-RU" sz="1600"/>
                        <a:t>Название</a:t>
                      </a:r>
                      <a:endParaRPr lang="ru-RU" sz="1600">
                        <a:latin typeface="Times New Roman"/>
                        <a:ea typeface="Calibri"/>
                        <a:cs typeface="Arial Unicode MS"/>
                      </a:endParaRPr>
                    </a:p>
                  </a:txBody>
                  <a:tcPr marL="68580" marR="68580" marT="0" marB="0" anchor="ctr"/>
                </a:tc>
                <a:tc>
                  <a:txBody>
                    <a:bodyPr/>
                    <a:lstStyle/>
                    <a:p>
                      <a:pPr indent="0" algn="ctr">
                        <a:spcAft>
                          <a:spcPts val="0"/>
                        </a:spcAft>
                      </a:pPr>
                      <a:r>
                        <a:rPr lang="ru-RU" sz="1600"/>
                        <a:t>Страна</a:t>
                      </a:r>
                      <a:endParaRPr lang="ru-RU" sz="1600">
                        <a:latin typeface="Times New Roman"/>
                        <a:ea typeface="Calibri"/>
                        <a:cs typeface="Arial Unicode MS"/>
                      </a:endParaRPr>
                    </a:p>
                  </a:txBody>
                  <a:tcPr marL="68580" marR="68580" marT="0" marB="0" anchor="ctr"/>
                </a:tc>
                <a:tc>
                  <a:txBody>
                    <a:bodyPr/>
                    <a:lstStyle/>
                    <a:p>
                      <a:pPr indent="0" algn="ctr">
                        <a:spcAft>
                          <a:spcPts val="0"/>
                        </a:spcAft>
                      </a:pPr>
                      <a:r>
                        <a:rPr lang="ru-RU" sz="1600"/>
                        <a:t>Масса, кг</a:t>
                      </a:r>
                      <a:endParaRPr lang="ru-RU" sz="1600">
                        <a:latin typeface="Times New Roman"/>
                        <a:ea typeface="Calibri"/>
                        <a:cs typeface="Arial Unicode MS"/>
                      </a:endParaRPr>
                    </a:p>
                  </a:txBody>
                  <a:tcPr marL="68580" marR="68580" marT="0" marB="0" anchor="ctr"/>
                </a:tc>
                <a:tc>
                  <a:txBody>
                    <a:bodyPr/>
                    <a:lstStyle/>
                    <a:p>
                      <a:pPr indent="0" algn="ctr">
                        <a:spcAft>
                          <a:spcPts val="0"/>
                        </a:spcAft>
                      </a:pPr>
                      <a:r>
                        <a:rPr lang="ru-RU" sz="1600"/>
                        <a:t>Цель</a:t>
                      </a:r>
                      <a:endParaRPr lang="ru-RU" sz="1600">
                        <a:latin typeface="Times New Roman"/>
                        <a:ea typeface="Calibri"/>
                        <a:cs typeface="Arial Unicode MS"/>
                      </a:endParaRPr>
                    </a:p>
                  </a:txBody>
                  <a:tcPr marL="68580" marR="68580" marT="0" marB="0" anchor="ctr"/>
                </a:tc>
              </a:tr>
              <a:tr h="338541">
                <a:tc>
                  <a:txBody>
                    <a:bodyPr/>
                    <a:lstStyle/>
                    <a:p>
                      <a:pPr indent="0" algn="ctr">
                        <a:spcAft>
                          <a:spcPts val="0"/>
                        </a:spcAft>
                      </a:pPr>
                      <a:r>
                        <a:rPr lang="ru-RU" sz="1600" dirty="0" smtClean="0"/>
                        <a:t>1</a:t>
                      </a:r>
                      <a:endParaRPr lang="ru-RU" sz="1600" dirty="0" smtClean="0">
                        <a:latin typeface="Times New Roman"/>
                        <a:ea typeface="Calibri"/>
                        <a:cs typeface="Arial Unicode MS"/>
                      </a:endParaRPr>
                    </a:p>
                  </a:txBody>
                  <a:tcPr marL="68580" marR="68580" marT="0" marB="0"/>
                </a:tc>
                <a:tc>
                  <a:txBody>
                    <a:bodyPr/>
                    <a:lstStyle/>
                    <a:p>
                      <a:pPr indent="0" algn="r">
                        <a:spcAft>
                          <a:spcPts val="0"/>
                        </a:spcAft>
                      </a:pPr>
                      <a:r>
                        <a:rPr lang="ru-RU" sz="1600" dirty="0" smtClean="0"/>
                        <a:t>20.05.2010</a:t>
                      </a:r>
                      <a:endParaRPr lang="ru-RU" sz="1600" dirty="0">
                        <a:latin typeface="Times New Roman"/>
                        <a:ea typeface="Calibri"/>
                        <a:cs typeface="Arial Unicode MS"/>
                      </a:endParaRPr>
                    </a:p>
                  </a:txBody>
                  <a:tcPr marL="68580" marR="68580" marT="0" marB="0"/>
                </a:tc>
                <a:tc>
                  <a:txBody>
                    <a:bodyPr/>
                    <a:lstStyle/>
                    <a:p>
                      <a:pPr indent="0" algn="ctr">
                        <a:spcAft>
                          <a:spcPts val="0"/>
                        </a:spcAft>
                      </a:pPr>
                      <a:r>
                        <a:rPr lang="en-US" sz="1600" dirty="0" err="1" smtClean="0"/>
                        <a:t>Akatsuki</a:t>
                      </a:r>
                      <a:endParaRPr lang="ru-RU" sz="1600" dirty="0">
                        <a:latin typeface="Times New Roman"/>
                        <a:ea typeface="Calibri"/>
                        <a:cs typeface="Arial Unicode MS"/>
                      </a:endParaRPr>
                    </a:p>
                  </a:txBody>
                  <a:tcPr marL="68580" marR="68580" marT="0" marB="0"/>
                </a:tc>
                <a:tc>
                  <a:txBody>
                    <a:bodyPr/>
                    <a:lstStyle/>
                    <a:p>
                      <a:pPr indent="0" algn="l">
                        <a:spcAft>
                          <a:spcPts val="0"/>
                        </a:spcAft>
                      </a:pPr>
                      <a:r>
                        <a:rPr lang="ru-RU" sz="1600" dirty="0" smtClean="0"/>
                        <a:t>Япония</a:t>
                      </a:r>
                      <a:endParaRPr lang="ru-RU" sz="1600" dirty="0" smtClean="0">
                        <a:latin typeface="Times New Roman"/>
                        <a:ea typeface="Times New Roman"/>
                        <a:cs typeface="Times New Roman"/>
                      </a:endParaRPr>
                    </a:p>
                  </a:txBody>
                  <a:tcPr marL="68580" marR="68580" marT="0" marB="0"/>
                </a:tc>
                <a:tc>
                  <a:txBody>
                    <a:bodyPr/>
                    <a:lstStyle/>
                    <a:p>
                      <a:pPr indent="0" algn="ctr">
                        <a:spcAft>
                          <a:spcPts val="0"/>
                        </a:spcAft>
                      </a:pPr>
                      <a:r>
                        <a:rPr lang="ru-RU" sz="1600" dirty="0" smtClean="0"/>
                        <a:t>480</a:t>
                      </a:r>
                      <a:endParaRPr lang="ru-RU" sz="1600" dirty="0">
                        <a:latin typeface="Times New Roman"/>
                        <a:ea typeface="Calibri"/>
                        <a:cs typeface="Arial Unicode MS"/>
                      </a:endParaRPr>
                    </a:p>
                  </a:txBody>
                  <a:tcPr marL="68580" marR="68580" marT="0" marB="0"/>
                </a:tc>
                <a:tc>
                  <a:txBody>
                    <a:bodyPr/>
                    <a:lstStyle/>
                    <a:p>
                      <a:pPr indent="0" algn="ctr">
                        <a:spcAft>
                          <a:spcPts val="0"/>
                        </a:spcAft>
                      </a:pPr>
                      <a:r>
                        <a:rPr lang="ru-RU" sz="1600" dirty="0" smtClean="0"/>
                        <a:t>Исследование атмосферы</a:t>
                      </a:r>
                      <a:endParaRPr lang="ru-RU" sz="1600" noProof="0" dirty="0">
                        <a:latin typeface="Times New Roman"/>
                        <a:ea typeface="Calibri"/>
                        <a:cs typeface="Arial Unicode MS"/>
                      </a:endParaRPr>
                    </a:p>
                  </a:txBody>
                  <a:tcPr marL="68580" marR="68580" marT="0" marB="0"/>
                </a:tc>
              </a:tr>
            </a:tbl>
          </a:graphicData>
        </a:graphic>
      </p:graphicFrame>
      <p:pic>
        <p:nvPicPr>
          <p:cNvPr id="50178" name="Picture 2" descr="https://space.skyrocket.de/img_sat/planet-c__1.jpg"/>
          <p:cNvPicPr>
            <a:picLocks noChangeAspect="1" noChangeArrowheads="1"/>
          </p:cNvPicPr>
          <p:nvPr/>
        </p:nvPicPr>
        <p:blipFill>
          <a:blip r:embed="rId5" cstate="print"/>
          <a:srcRect/>
          <a:stretch>
            <a:fillRect/>
          </a:stretch>
        </p:blipFill>
        <p:spPr bwMode="auto">
          <a:xfrm>
            <a:off x="428596" y="1857364"/>
            <a:ext cx="4000528" cy="4054589"/>
          </a:xfrm>
          <a:prstGeom prst="rect">
            <a:avLst/>
          </a:prstGeom>
          <a:noFill/>
        </p:spPr>
      </p:pic>
      <p:sp>
        <p:nvSpPr>
          <p:cNvPr id="10" name="Прямоугольник 9"/>
          <p:cNvSpPr/>
          <p:nvPr/>
        </p:nvSpPr>
        <p:spPr>
          <a:xfrm>
            <a:off x="2357422" y="1428736"/>
            <a:ext cx="3774623" cy="369332"/>
          </a:xfrm>
          <a:prstGeom prst="rect">
            <a:avLst/>
          </a:prstGeom>
        </p:spPr>
        <p:txBody>
          <a:bodyPr wrap="none">
            <a:spAutoFit/>
          </a:bodyPr>
          <a:lstStyle/>
          <a:p>
            <a:r>
              <a:rPr lang="en-US" b="1" dirty="0" smtClean="0"/>
              <a:t>Venus Climate Orbiter</a:t>
            </a:r>
            <a:r>
              <a:rPr lang="ru-RU" b="1" dirty="0" smtClean="0"/>
              <a:t>, «Рассвет»</a:t>
            </a:r>
            <a:endParaRPr lang="ru-RU" dirty="0"/>
          </a:p>
        </p:txBody>
      </p:sp>
      <p:graphicFrame>
        <p:nvGraphicFramePr>
          <p:cNvPr id="12" name="Таблица 11"/>
          <p:cNvGraphicFramePr>
            <a:graphicFrameLocks noGrp="1"/>
          </p:cNvGraphicFramePr>
          <p:nvPr/>
        </p:nvGraphicFramePr>
        <p:xfrm>
          <a:off x="5357818" y="3786190"/>
          <a:ext cx="3500462" cy="2153916"/>
        </p:xfrm>
        <a:graphic>
          <a:graphicData uri="http://schemas.openxmlformats.org/drawingml/2006/table">
            <a:tbl>
              <a:tblPr>
                <a:tableStyleId>{18603FDC-E32A-4AB5-989C-0864C3EAD2B8}</a:tableStyleId>
              </a:tblPr>
              <a:tblGrid>
                <a:gridCol w="487333"/>
                <a:gridCol w="3013129"/>
              </a:tblGrid>
              <a:tr h="252000">
                <a:tc>
                  <a:txBody>
                    <a:bodyPr/>
                    <a:lstStyle/>
                    <a:p>
                      <a:r>
                        <a:rPr lang="en-US" sz="1200" dirty="0">
                          <a:solidFill>
                            <a:schemeClr val="bg1"/>
                          </a:solidFill>
                        </a:rPr>
                        <a:t>IR1</a:t>
                      </a:r>
                    </a:p>
                  </a:txBody>
                  <a:tcPr marL="84667" marR="84667" marT="42333" marB="42333" anchor="ctr"/>
                </a:tc>
                <a:tc>
                  <a:txBody>
                    <a:bodyPr/>
                    <a:lstStyle/>
                    <a:p>
                      <a:r>
                        <a:rPr lang="ru-RU" sz="1200" dirty="0">
                          <a:solidFill>
                            <a:schemeClr val="bg1"/>
                          </a:solidFill>
                        </a:rPr>
                        <a:t>1 мкм инфракрасная камера</a:t>
                      </a:r>
                    </a:p>
                  </a:txBody>
                  <a:tcPr marL="84667" marR="84667" marT="42333" marB="42333" anchor="ctr"/>
                </a:tc>
              </a:tr>
              <a:tr h="252000">
                <a:tc>
                  <a:txBody>
                    <a:bodyPr/>
                    <a:lstStyle/>
                    <a:p>
                      <a:r>
                        <a:rPr lang="en-US" sz="1200">
                          <a:solidFill>
                            <a:schemeClr val="bg1"/>
                          </a:solidFill>
                        </a:rPr>
                        <a:t>IR2</a:t>
                      </a:r>
                    </a:p>
                  </a:txBody>
                  <a:tcPr marL="84667" marR="84667" marT="42333" marB="42333" anchor="ctr"/>
                </a:tc>
                <a:tc>
                  <a:txBody>
                    <a:bodyPr/>
                    <a:lstStyle/>
                    <a:p>
                      <a:r>
                        <a:rPr lang="ru-RU" sz="1200" dirty="0">
                          <a:solidFill>
                            <a:schemeClr val="bg1"/>
                          </a:solidFill>
                        </a:rPr>
                        <a:t>2 </a:t>
                      </a:r>
                      <a:r>
                        <a:rPr lang="ru-RU" sz="1050" dirty="0">
                          <a:solidFill>
                            <a:schemeClr val="bg1"/>
                          </a:solidFill>
                        </a:rPr>
                        <a:t>мкм</a:t>
                      </a:r>
                      <a:r>
                        <a:rPr lang="ru-RU" sz="1200" dirty="0">
                          <a:solidFill>
                            <a:schemeClr val="bg1"/>
                          </a:solidFill>
                        </a:rPr>
                        <a:t> инфракрасная камера</a:t>
                      </a:r>
                    </a:p>
                  </a:txBody>
                  <a:tcPr marL="84667" marR="84667" marT="42333" marB="42333" anchor="ctr"/>
                </a:tc>
              </a:tr>
              <a:tr h="252000">
                <a:tc>
                  <a:txBody>
                    <a:bodyPr/>
                    <a:lstStyle/>
                    <a:p>
                      <a:r>
                        <a:rPr lang="en-US" sz="1200">
                          <a:solidFill>
                            <a:schemeClr val="bg1"/>
                          </a:solidFill>
                        </a:rPr>
                        <a:t>LIR</a:t>
                      </a:r>
                    </a:p>
                  </a:txBody>
                  <a:tcPr marL="84667" marR="84667" marT="42333" marB="42333" anchor="ctr"/>
                </a:tc>
                <a:tc>
                  <a:txBody>
                    <a:bodyPr/>
                    <a:lstStyle/>
                    <a:p>
                      <a:r>
                        <a:rPr lang="ru-RU" sz="1200" dirty="0">
                          <a:solidFill>
                            <a:schemeClr val="bg1"/>
                          </a:solidFill>
                        </a:rPr>
                        <a:t>Средневолновая инфракрасная камера (Болометр)</a:t>
                      </a:r>
                    </a:p>
                  </a:txBody>
                  <a:tcPr marL="84667" marR="84667" marT="42333" marB="42333" anchor="ctr"/>
                </a:tc>
              </a:tr>
              <a:tr h="252000">
                <a:tc>
                  <a:txBody>
                    <a:bodyPr/>
                    <a:lstStyle/>
                    <a:p>
                      <a:r>
                        <a:rPr lang="en-US" sz="1200">
                          <a:solidFill>
                            <a:schemeClr val="bg1"/>
                          </a:solidFill>
                        </a:rPr>
                        <a:t>UVI</a:t>
                      </a:r>
                    </a:p>
                  </a:txBody>
                  <a:tcPr marL="84667" marR="84667" marT="42333" marB="42333" anchor="ctr"/>
                </a:tc>
                <a:tc>
                  <a:txBody>
                    <a:bodyPr/>
                    <a:lstStyle/>
                    <a:p>
                      <a:r>
                        <a:rPr lang="ru-RU" sz="1200" dirty="0">
                          <a:solidFill>
                            <a:schemeClr val="bg1"/>
                          </a:solidFill>
                        </a:rPr>
                        <a:t>Камера ультрафиолетового диапазона</a:t>
                      </a:r>
                    </a:p>
                  </a:txBody>
                  <a:tcPr marL="84667" marR="84667" marT="42333" marB="42333" anchor="ctr"/>
                </a:tc>
              </a:tr>
              <a:tr h="252000">
                <a:tc>
                  <a:txBody>
                    <a:bodyPr/>
                    <a:lstStyle/>
                    <a:p>
                      <a:r>
                        <a:rPr lang="en-US" sz="1200">
                          <a:solidFill>
                            <a:schemeClr val="bg1"/>
                          </a:solidFill>
                        </a:rPr>
                        <a:t>LAC</a:t>
                      </a:r>
                    </a:p>
                  </a:txBody>
                  <a:tcPr marL="84667" marR="84667" marT="42333" marB="42333" anchor="ctr"/>
                </a:tc>
                <a:tc>
                  <a:txBody>
                    <a:bodyPr/>
                    <a:lstStyle/>
                    <a:p>
                      <a:r>
                        <a:rPr lang="ru-RU" sz="1200" dirty="0">
                          <a:solidFill>
                            <a:schemeClr val="bg1"/>
                          </a:solidFill>
                        </a:rPr>
                        <a:t>Камера-детектор молний и свечения атмосферы</a:t>
                      </a:r>
                    </a:p>
                  </a:txBody>
                  <a:tcPr marL="84667" marR="84667" marT="42333" marB="42333" anchor="ctr"/>
                </a:tc>
              </a:tr>
              <a:tr h="252000">
                <a:tc>
                  <a:txBody>
                    <a:bodyPr/>
                    <a:lstStyle/>
                    <a:p>
                      <a:r>
                        <a:rPr lang="en-US" sz="1200">
                          <a:solidFill>
                            <a:schemeClr val="bg1"/>
                          </a:solidFill>
                        </a:rPr>
                        <a:t>USO</a:t>
                      </a:r>
                    </a:p>
                  </a:txBody>
                  <a:tcPr marL="84667" marR="84667" marT="42333" marB="42333" anchor="ctr"/>
                </a:tc>
                <a:tc>
                  <a:txBody>
                    <a:bodyPr/>
                    <a:lstStyle/>
                    <a:p>
                      <a:r>
                        <a:rPr lang="ru-RU" sz="1200" dirty="0" err="1">
                          <a:solidFill>
                            <a:schemeClr val="bg1"/>
                          </a:solidFill>
                        </a:rPr>
                        <a:t>Ультра-стабильный</a:t>
                      </a:r>
                      <a:r>
                        <a:rPr lang="ru-RU" sz="1200" dirty="0">
                          <a:solidFill>
                            <a:schemeClr val="bg1"/>
                          </a:solidFill>
                        </a:rPr>
                        <a:t> генератор X-диапазона для зондирования атмосферы</a:t>
                      </a:r>
                    </a:p>
                  </a:txBody>
                  <a:tcPr marL="84667" marR="84667" marT="42333" marB="42333" anchor="ct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5" name="Таблица 4"/>
          <p:cNvGraphicFramePr>
            <a:graphicFrameLocks noGrp="1"/>
          </p:cNvGraphicFramePr>
          <p:nvPr/>
        </p:nvGraphicFramePr>
        <p:xfrm>
          <a:off x="3664728" y="285728"/>
          <a:ext cx="1285884" cy="312420"/>
        </p:xfrm>
        <a:graphic>
          <a:graphicData uri="http://schemas.openxmlformats.org/drawingml/2006/table">
            <a:tbl>
              <a:tblPr/>
              <a:tblGrid>
                <a:gridCol w="1285884"/>
              </a:tblGrid>
              <a:tr h="182880">
                <a:tc>
                  <a:txBody>
                    <a:bodyPr/>
                    <a:lstStyle/>
                    <a:p>
                      <a:pPr algn="l" fontAlgn="b"/>
                      <a:r>
                        <a:rPr lang="ru-RU" sz="2000" b="1" i="0" u="none" strike="noStrike" dirty="0" smtClean="0">
                          <a:solidFill>
                            <a:schemeClr val="tx1"/>
                          </a:solidFill>
                          <a:latin typeface="Calibri"/>
                        </a:rPr>
                        <a:t>Вселенная</a:t>
                      </a:r>
                      <a:endParaRPr lang="ru-RU" sz="2000" b="1" i="0" u="none" strike="noStrike" dirty="0">
                        <a:solidFill>
                          <a:schemeClr val="tx1"/>
                        </a:solidFill>
                        <a:latin typeface="Calibri"/>
                      </a:endParaRPr>
                    </a:p>
                  </a:txBody>
                  <a:tcPr marL="7620" marR="7620" marT="7620" marB="0" anchor="b">
                    <a:lnL>
                      <a:noFill/>
                    </a:lnL>
                    <a:lnR>
                      <a:noFill/>
                    </a:lnR>
                    <a:lnT>
                      <a:noFill/>
                    </a:lnT>
                    <a:lnB>
                      <a:noFill/>
                    </a:lnB>
                  </a:tcPr>
                </a:tc>
              </a:tr>
            </a:tbl>
          </a:graphicData>
        </a:graphic>
      </p:graphicFrame>
      <p:pic>
        <p:nvPicPr>
          <p:cNvPr id="81922" name="Picture 2" descr="Большой взрыв — Википедия"/>
          <p:cNvPicPr>
            <a:picLocks noChangeAspect="1" noChangeArrowheads="1"/>
          </p:cNvPicPr>
          <p:nvPr/>
        </p:nvPicPr>
        <p:blipFill>
          <a:blip r:embed="rId5" cstate="print"/>
          <a:srcRect/>
          <a:stretch>
            <a:fillRect/>
          </a:stretch>
        </p:blipFill>
        <p:spPr bwMode="auto">
          <a:xfrm>
            <a:off x="1067670" y="642918"/>
            <a:ext cx="6480000" cy="4276800"/>
          </a:xfrm>
          <a:prstGeom prst="rect">
            <a:avLst/>
          </a:prstGeom>
          <a:noFill/>
        </p:spPr>
      </p:pic>
      <p:graphicFrame>
        <p:nvGraphicFramePr>
          <p:cNvPr id="10" name="Таблица 9"/>
          <p:cNvGraphicFramePr>
            <a:graphicFrameLocks noGrp="1"/>
          </p:cNvGraphicFramePr>
          <p:nvPr/>
        </p:nvGraphicFramePr>
        <p:xfrm>
          <a:off x="1142976" y="5286388"/>
          <a:ext cx="4043372" cy="845820"/>
        </p:xfrm>
        <a:graphic>
          <a:graphicData uri="http://schemas.openxmlformats.org/drawingml/2006/table">
            <a:tbl>
              <a:tblPr>
                <a:tableStyleId>{18603FDC-E32A-4AB5-989C-0864C3EAD2B8}</a:tableStyleId>
              </a:tblPr>
              <a:tblGrid>
                <a:gridCol w="1185852"/>
                <a:gridCol w="566991"/>
                <a:gridCol w="2290529"/>
              </a:tblGrid>
              <a:tr h="182880">
                <a:tc>
                  <a:txBody>
                    <a:bodyPr/>
                    <a:lstStyle/>
                    <a:p>
                      <a:pPr algn="l" fontAlgn="b"/>
                      <a:r>
                        <a:rPr lang="ru-RU" sz="1800" u="none" strike="noStrike" dirty="0">
                          <a:solidFill>
                            <a:schemeClr val="bg1"/>
                          </a:solidFill>
                        </a:rPr>
                        <a:t>Возраст</a:t>
                      </a:r>
                      <a:endParaRPr lang="ru-RU" sz="1800" b="0" i="0" u="none" strike="noStrike" dirty="0">
                        <a:solidFill>
                          <a:schemeClr val="bg1"/>
                        </a:solidFill>
                        <a:latin typeface="Calibri"/>
                      </a:endParaRPr>
                    </a:p>
                  </a:txBody>
                  <a:tcPr marL="7620" marR="7620" marT="7620" marB="0" anchor="b"/>
                </a:tc>
                <a:tc>
                  <a:txBody>
                    <a:bodyPr/>
                    <a:lstStyle/>
                    <a:p>
                      <a:pPr algn="ctr" fontAlgn="b"/>
                      <a:r>
                        <a:rPr lang="ru-RU" sz="1800" u="none" strike="noStrike">
                          <a:solidFill>
                            <a:schemeClr val="bg1"/>
                          </a:solidFill>
                        </a:rPr>
                        <a:t>13,8</a:t>
                      </a:r>
                      <a:endParaRPr lang="ru-RU" sz="1800" b="0" i="0" u="none" strike="noStrike">
                        <a:solidFill>
                          <a:schemeClr val="bg1"/>
                        </a:solidFill>
                        <a:latin typeface="Calibri"/>
                      </a:endParaRPr>
                    </a:p>
                  </a:txBody>
                  <a:tcPr marL="7620" marR="7620" marT="7620" marB="0" anchor="b"/>
                </a:tc>
                <a:tc>
                  <a:txBody>
                    <a:bodyPr/>
                    <a:lstStyle/>
                    <a:p>
                      <a:pPr algn="ctr" fontAlgn="b"/>
                      <a:r>
                        <a:rPr lang="ru-RU" sz="1800" u="none" strike="noStrike">
                          <a:solidFill>
                            <a:schemeClr val="bg1"/>
                          </a:solidFill>
                        </a:rPr>
                        <a:t>млрд лет</a:t>
                      </a:r>
                      <a:endParaRPr lang="ru-RU" sz="1800" b="0" i="0" u="none" strike="noStrike">
                        <a:solidFill>
                          <a:schemeClr val="bg1"/>
                        </a:solidFill>
                        <a:latin typeface="Calibri"/>
                      </a:endParaRPr>
                    </a:p>
                  </a:txBody>
                  <a:tcPr marL="7620" marR="7620" marT="7620" marB="0" anchor="b"/>
                </a:tc>
              </a:tr>
              <a:tr h="182880">
                <a:tc>
                  <a:txBody>
                    <a:bodyPr/>
                    <a:lstStyle/>
                    <a:p>
                      <a:pPr algn="l" fontAlgn="b"/>
                      <a:r>
                        <a:rPr lang="ru-RU" sz="1800" u="none" strike="noStrike">
                          <a:solidFill>
                            <a:schemeClr val="bg1"/>
                          </a:solidFill>
                        </a:rPr>
                        <a:t>Диаметр</a:t>
                      </a:r>
                      <a:endParaRPr lang="ru-RU" sz="1800" b="0" i="0" u="none" strike="noStrike">
                        <a:solidFill>
                          <a:schemeClr val="bg1"/>
                        </a:solidFill>
                        <a:latin typeface="Calibri"/>
                      </a:endParaRPr>
                    </a:p>
                  </a:txBody>
                  <a:tcPr marL="7620" marR="7620" marT="7620" marB="0" anchor="b"/>
                </a:tc>
                <a:tc>
                  <a:txBody>
                    <a:bodyPr/>
                    <a:lstStyle/>
                    <a:p>
                      <a:pPr algn="ctr" fontAlgn="b"/>
                      <a:r>
                        <a:rPr lang="ru-RU" sz="1800" u="none" strike="noStrike">
                          <a:solidFill>
                            <a:schemeClr val="bg1"/>
                          </a:solidFill>
                        </a:rPr>
                        <a:t>93</a:t>
                      </a:r>
                      <a:endParaRPr lang="ru-RU" sz="1800" b="0" i="0" u="none" strike="noStrike">
                        <a:solidFill>
                          <a:schemeClr val="bg1"/>
                        </a:solidFill>
                        <a:latin typeface="Calibri"/>
                      </a:endParaRPr>
                    </a:p>
                  </a:txBody>
                  <a:tcPr marL="7620" marR="7620" marT="7620" marB="0" anchor="b"/>
                </a:tc>
                <a:tc>
                  <a:txBody>
                    <a:bodyPr/>
                    <a:lstStyle/>
                    <a:p>
                      <a:pPr algn="ctr" fontAlgn="b"/>
                      <a:r>
                        <a:rPr lang="ru-RU" sz="1800" u="none" strike="noStrike">
                          <a:solidFill>
                            <a:schemeClr val="bg1"/>
                          </a:solidFill>
                        </a:rPr>
                        <a:t>млрд  св. лет</a:t>
                      </a:r>
                      <a:endParaRPr lang="ru-RU" sz="1800" b="0" i="0" u="none" strike="noStrike">
                        <a:solidFill>
                          <a:schemeClr val="bg1"/>
                        </a:solidFill>
                        <a:latin typeface="Calibri"/>
                      </a:endParaRPr>
                    </a:p>
                  </a:txBody>
                  <a:tcPr marL="7620" marR="7620" marT="7620" marB="0" anchor="b"/>
                </a:tc>
              </a:tr>
              <a:tr h="182880">
                <a:tc>
                  <a:txBody>
                    <a:bodyPr/>
                    <a:lstStyle/>
                    <a:p>
                      <a:pPr algn="l" fontAlgn="b"/>
                      <a:r>
                        <a:rPr lang="ru-RU" sz="1800" u="none" strike="noStrike">
                          <a:solidFill>
                            <a:schemeClr val="bg1"/>
                          </a:solidFill>
                        </a:rPr>
                        <a:t>Содержит</a:t>
                      </a:r>
                      <a:endParaRPr lang="ru-RU" sz="1800" b="0" i="0" u="none" strike="noStrike">
                        <a:solidFill>
                          <a:schemeClr val="bg1"/>
                        </a:solidFill>
                        <a:latin typeface="Calibri"/>
                      </a:endParaRPr>
                    </a:p>
                  </a:txBody>
                  <a:tcPr marL="7620" marR="7620" marT="7620" marB="0" anchor="b"/>
                </a:tc>
                <a:tc>
                  <a:txBody>
                    <a:bodyPr/>
                    <a:lstStyle/>
                    <a:p>
                      <a:pPr algn="ctr" fontAlgn="b"/>
                      <a:r>
                        <a:rPr lang="ru-RU" sz="1800" u="none" strike="noStrike">
                          <a:solidFill>
                            <a:schemeClr val="bg1"/>
                          </a:solidFill>
                        </a:rPr>
                        <a:t>170</a:t>
                      </a:r>
                      <a:endParaRPr lang="ru-RU" sz="1800" b="0" i="0" u="none" strike="noStrike">
                        <a:solidFill>
                          <a:schemeClr val="bg1"/>
                        </a:solidFill>
                        <a:latin typeface="Calibri"/>
                      </a:endParaRPr>
                    </a:p>
                  </a:txBody>
                  <a:tcPr marL="7620" marR="7620" marT="7620" marB="0" anchor="b"/>
                </a:tc>
                <a:tc>
                  <a:txBody>
                    <a:bodyPr/>
                    <a:lstStyle/>
                    <a:p>
                      <a:pPr algn="ctr" fontAlgn="b"/>
                      <a:r>
                        <a:rPr lang="ru-RU" sz="1800" u="none" strike="noStrike" dirty="0">
                          <a:solidFill>
                            <a:schemeClr val="bg1"/>
                          </a:solidFill>
                        </a:rPr>
                        <a:t>мл</a:t>
                      </a:r>
                      <a:r>
                        <a:rPr lang="en-US" sz="1800" u="none" strike="noStrike" dirty="0">
                          <a:solidFill>
                            <a:schemeClr val="bg1"/>
                          </a:solidFill>
                        </a:rPr>
                        <a:t>p</a:t>
                      </a:r>
                      <a:r>
                        <a:rPr lang="ru-RU" sz="1800" u="none" strike="noStrike" dirty="0" err="1">
                          <a:solidFill>
                            <a:schemeClr val="bg1"/>
                          </a:solidFill>
                        </a:rPr>
                        <a:t>д</a:t>
                      </a:r>
                      <a:r>
                        <a:rPr lang="ru-RU" sz="1800" u="none" strike="noStrike" dirty="0">
                          <a:solidFill>
                            <a:schemeClr val="bg1"/>
                          </a:solidFill>
                        </a:rPr>
                        <a:t> г</a:t>
                      </a:r>
                      <a:r>
                        <a:rPr lang="en-US" sz="1800" u="none" strike="noStrike" dirty="0">
                          <a:solidFill>
                            <a:schemeClr val="bg1"/>
                          </a:solidFill>
                        </a:rPr>
                        <a:t>a</a:t>
                      </a:r>
                      <a:r>
                        <a:rPr lang="ru-RU" sz="1800" u="none" strike="noStrike" dirty="0">
                          <a:solidFill>
                            <a:schemeClr val="bg1"/>
                          </a:solidFill>
                        </a:rPr>
                        <a:t>л</a:t>
                      </a:r>
                      <a:r>
                        <a:rPr lang="en-US" sz="1800" u="none" strike="noStrike" dirty="0">
                          <a:solidFill>
                            <a:schemeClr val="bg1"/>
                          </a:solidFill>
                        </a:rPr>
                        <a:t>a</a:t>
                      </a:r>
                      <a:r>
                        <a:rPr lang="ru-RU" sz="1800" u="none" strike="noStrike" dirty="0" err="1">
                          <a:solidFill>
                            <a:schemeClr val="bg1"/>
                          </a:solidFill>
                        </a:rPr>
                        <a:t>ктик</a:t>
                      </a:r>
                      <a:endParaRPr lang="ru-RU" sz="1800" b="0" i="0" u="none" strike="noStrike" dirty="0">
                        <a:solidFill>
                          <a:schemeClr val="bg1"/>
                        </a:solidFill>
                        <a:latin typeface="Calibri"/>
                      </a:endParaRPr>
                    </a:p>
                  </a:txBody>
                  <a:tcPr marL="7620" marR="7620" marT="7620" marB="0" anchor="b"/>
                </a:tc>
              </a:tr>
            </a:tbl>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5" name="Таблица 4"/>
          <p:cNvGraphicFramePr>
            <a:graphicFrameLocks noGrp="1"/>
          </p:cNvGraphicFramePr>
          <p:nvPr/>
        </p:nvGraphicFramePr>
        <p:xfrm>
          <a:off x="3357554" y="285728"/>
          <a:ext cx="2428892" cy="556260"/>
        </p:xfrm>
        <a:graphic>
          <a:graphicData uri="http://schemas.openxmlformats.org/drawingml/2006/table">
            <a:tbl>
              <a:tblPr/>
              <a:tblGrid>
                <a:gridCol w="2428892"/>
              </a:tblGrid>
              <a:tr h="324822">
                <a:tc>
                  <a:txBody>
                    <a:bodyPr/>
                    <a:lstStyle/>
                    <a:p>
                      <a:pPr algn="ctr" fontAlgn="b"/>
                      <a:r>
                        <a:rPr lang="ru-RU" sz="2000" b="1" i="0" u="none" strike="noStrike" dirty="0" smtClean="0">
                          <a:solidFill>
                            <a:schemeClr val="tx1"/>
                          </a:solidFill>
                          <a:latin typeface="Calibri"/>
                        </a:rPr>
                        <a:t>Марс</a:t>
                      </a:r>
                    </a:p>
                    <a:p>
                      <a:pPr algn="ctr" fontAlgn="b"/>
                      <a:r>
                        <a:rPr lang="ru-RU" sz="1600" b="0" i="1" u="none" strike="noStrike" dirty="0" smtClean="0">
                          <a:solidFill>
                            <a:schemeClr val="tx1"/>
                          </a:solidFill>
                          <a:latin typeface="Calibri"/>
                        </a:rPr>
                        <a:t>(в</a:t>
                      </a:r>
                      <a:r>
                        <a:rPr lang="ru-RU" sz="1600" b="0" i="1" u="none" strike="noStrike" baseline="0" dirty="0" smtClean="0">
                          <a:solidFill>
                            <a:schemeClr val="tx1"/>
                          </a:solidFill>
                          <a:latin typeface="Calibri"/>
                        </a:rPr>
                        <a:t> работе)</a:t>
                      </a:r>
                      <a:endParaRPr lang="ru-RU" sz="1600" b="0" i="1" u="none" strike="noStrike" dirty="0" smtClean="0">
                        <a:solidFill>
                          <a:schemeClr val="tx1"/>
                        </a:solidFill>
                        <a:latin typeface="Calibri"/>
                      </a:endParaRPr>
                    </a:p>
                  </a:txBody>
                  <a:tcPr marL="7620" marR="7620" marT="7620" marB="0" anchor="b">
                    <a:lnL>
                      <a:noFill/>
                    </a:lnL>
                    <a:lnR>
                      <a:noFill/>
                    </a:lnR>
                    <a:lnT>
                      <a:noFill/>
                    </a:lnT>
                    <a:lnB>
                      <a:noFill/>
                    </a:lnB>
                  </a:tcPr>
                </a:tc>
              </a:tr>
            </a:tbl>
          </a:graphicData>
        </a:graphic>
      </p:graphicFrame>
      <p:graphicFrame>
        <p:nvGraphicFramePr>
          <p:cNvPr id="13" name="Таблица 12"/>
          <p:cNvGraphicFramePr>
            <a:graphicFrameLocks noGrp="1"/>
          </p:cNvGraphicFramePr>
          <p:nvPr/>
        </p:nvGraphicFramePr>
        <p:xfrm>
          <a:off x="500034" y="1305936"/>
          <a:ext cx="8215370" cy="4131578"/>
        </p:xfrm>
        <a:graphic>
          <a:graphicData uri="http://schemas.openxmlformats.org/drawingml/2006/table">
            <a:tbl>
              <a:tblPr>
                <a:tableStyleId>{18603FDC-E32A-4AB5-989C-0864C3EAD2B8}</a:tableStyleId>
              </a:tblPr>
              <a:tblGrid>
                <a:gridCol w="592454"/>
                <a:gridCol w="947927"/>
                <a:gridCol w="2245833"/>
                <a:gridCol w="1428760"/>
                <a:gridCol w="1071570"/>
                <a:gridCol w="1928826"/>
              </a:tblGrid>
              <a:tr h="485659">
                <a:tc>
                  <a:txBody>
                    <a:bodyPr/>
                    <a:lstStyle/>
                    <a:p>
                      <a:pPr indent="0" algn="ctr">
                        <a:spcAft>
                          <a:spcPts val="0"/>
                        </a:spcAft>
                      </a:pPr>
                      <a:r>
                        <a:rPr lang="ru-RU" sz="1800" kern="1200" dirty="0">
                          <a:solidFill>
                            <a:schemeClr val="bg1"/>
                          </a:solidFill>
                        </a:rPr>
                        <a:t>№</a:t>
                      </a:r>
                      <a:endParaRPr lang="ru-RU" sz="1100" dirty="0">
                        <a:solidFill>
                          <a:schemeClr val="bg1"/>
                        </a:solidFill>
                        <a:latin typeface="Times New Roman"/>
                        <a:ea typeface="Calibri"/>
                        <a:cs typeface="Arial Unicode MS"/>
                      </a:endParaRPr>
                    </a:p>
                  </a:txBody>
                  <a:tcPr marL="45100" marR="45100" marT="4594" marB="0" anchor="ctr"/>
                </a:tc>
                <a:tc>
                  <a:txBody>
                    <a:bodyPr/>
                    <a:lstStyle/>
                    <a:p>
                      <a:pPr indent="0" algn="ctr">
                        <a:spcAft>
                          <a:spcPts val="0"/>
                        </a:spcAft>
                      </a:pPr>
                      <a:r>
                        <a:rPr lang="ru-RU" sz="1800" kern="1200" dirty="0">
                          <a:solidFill>
                            <a:schemeClr val="bg1"/>
                          </a:solidFill>
                        </a:rPr>
                        <a:t>Дата запуска</a:t>
                      </a:r>
                      <a:endParaRPr lang="ru-RU" sz="1100" dirty="0">
                        <a:solidFill>
                          <a:schemeClr val="bg1"/>
                        </a:solidFill>
                        <a:latin typeface="Times New Roman"/>
                        <a:ea typeface="Calibri"/>
                        <a:cs typeface="Arial Unicode MS"/>
                      </a:endParaRPr>
                    </a:p>
                  </a:txBody>
                  <a:tcPr marL="45100" marR="45100" marT="4594" marB="0" anchor="ctr"/>
                </a:tc>
                <a:tc>
                  <a:txBody>
                    <a:bodyPr/>
                    <a:lstStyle/>
                    <a:p>
                      <a:pPr indent="0" algn="ctr">
                        <a:spcAft>
                          <a:spcPts val="0"/>
                        </a:spcAft>
                      </a:pPr>
                      <a:r>
                        <a:rPr lang="ru-RU" sz="1800" kern="1200" dirty="0">
                          <a:solidFill>
                            <a:schemeClr val="bg1"/>
                          </a:solidFill>
                        </a:rPr>
                        <a:t>Название</a:t>
                      </a:r>
                      <a:endParaRPr lang="ru-RU" sz="1100" dirty="0">
                        <a:solidFill>
                          <a:schemeClr val="bg1"/>
                        </a:solidFill>
                        <a:latin typeface="Times New Roman"/>
                        <a:ea typeface="Calibri"/>
                        <a:cs typeface="Arial Unicode MS"/>
                      </a:endParaRPr>
                    </a:p>
                  </a:txBody>
                  <a:tcPr marL="45100" marR="45100" marT="4594" marB="0" anchor="ctr"/>
                </a:tc>
                <a:tc>
                  <a:txBody>
                    <a:bodyPr/>
                    <a:lstStyle/>
                    <a:p>
                      <a:pPr indent="0" algn="ctr">
                        <a:spcAft>
                          <a:spcPts val="0"/>
                        </a:spcAft>
                      </a:pPr>
                      <a:r>
                        <a:rPr lang="ru-RU" sz="1800" kern="1200">
                          <a:solidFill>
                            <a:schemeClr val="bg1"/>
                          </a:solidFill>
                        </a:rPr>
                        <a:t>Страна</a:t>
                      </a:r>
                      <a:endParaRPr lang="ru-RU" sz="1100">
                        <a:solidFill>
                          <a:schemeClr val="bg1"/>
                        </a:solidFill>
                        <a:latin typeface="Times New Roman"/>
                        <a:ea typeface="Calibri"/>
                        <a:cs typeface="Arial Unicode MS"/>
                      </a:endParaRPr>
                    </a:p>
                  </a:txBody>
                  <a:tcPr marL="45100" marR="45100" marT="4594" marB="0" anchor="ctr"/>
                </a:tc>
                <a:tc>
                  <a:txBody>
                    <a:bodyPr/>
                    <a:lstStyle/>
                    <a:p>
                      <a:pPr indent="0" algn="ctr">
                        <a:spcAft>
                          <a:spcPts val="0"/>
                        </a:spcAft>
                      </a:pPr>
                      <a:r>
                        <a:rPr lang="ru-RU" sz="1800" kern="1200">
                          <a:solidFill>
                            <a:schemeClr val="bg1"/>
                          </a:solidFill>
                        </a:rPr>
                        <a:t>Масса, кг</a:t>
                      </a:r>
                      <a:endParaRPr lang="ru-RU" sz="1100">
                        <a:solidFill>
                          <a:schemeClr val="bg1"/>
                        </a:solidFill>
                        <a:latin typeface="Times New Roman"/>
                        <a:ea typeface="Calibri"/>
                        <a:cs typeface="Arial Unicode MS"/>
                      </a:endParaRPr>
                    </a:p>
                  </a:txBody>
                  <a:tcPr marL="45100" marR="45100" marT="4594" marB="0" anchor="ctr"/>
                </a:tc>
                <a:tc>
                  <a:txBody>
                    <a:bodyPr/>
                    <a:lstStyle/>
                    <a:p>
                      <a:pPr indent="0" algn="ctr">
                        <a:spcAft>
                          <a:spcPts val="0"/>
                        </a:spcAft>
                      </a:pPr>
                      <a:r>
                        <a:rPr lang="ru-RU" sz="1800" kern="1200">
                          <a:solidFill>
                            <a:schemeClr val="bg1"/>
                          </a:solidFill>
                        </a:rPr>
                        <a:t>Основная цель</a:t>
                      </a:r>
                      <a:endParaRPr lang="ru-RU" sz="1100">
                        <a:solidFill>
                          <a:schemeClr val="bg1"/>
                        </a:solidFill>
                        <a:latin typeface="Times New Roman"/>
                        <a:ea typeface="Calibri"/>
                        <a:cs typeface="Arial Unicode MS"/>
                      </a:endParaRPr>
                    </a:p>
                  </a:txBody>
                  <a:tcPr marL="45100" marR="45100" marT="4594" marB="0" anchor="ctr"/>
                </a:tc>
              </a:tr>
              <a:tr h="325304">
                <a:tc>
                  <a:txBody>
                    <a:bodyPr/>
                    <a:lstStyle/>
                    <a:p>
                      <a:pPr indent="0" algn="ctr">
                        <a:spcAft>
                          <a:spcPts val="0"/>
                        </a:spcAft>
                      </a:pPr>
                      <a:r>
                        <a:rPr lang="ru-RU" sz="1800" kern="1200">
                          <a:solidFill>
                            <a:schemeClr val="bg1"/>
                          </a:solidFill>
                        </a:rPr>
                        <a:t>1</a:t>
                      </a:r>
                      <a:endParaRPr lang="ru-RU" sz="1100">
                        <a:solidFill>
                          <a:schemeClr val="bg1"/>
                        </a:solidFill>
                        <a:latin typeface="Times New Roman"/>
                        <a:ea typeface="Calibri"/>
                        <a:cs typeface="Arial Unicode MS"/>
                      </a:endParaRPr>
                    </a:p>
                  </a:txBody>
                  <a:tcPr marL="45100" marR="45100" marT="4594" marB="0" anchor="ctr"/>
                </a:tc>
                <a:tc>
                  <a:txBody>
                    <a:bodyPr/>
                    <a:lstStyle/>
                    <a:p>
                      <a:pPr indent="0" algn="ctr">
                        <a:spcAft>
                          <a:spcPts val="0"/>
                        </a:spcAft>
                      </a:pPr>
                      <a:r>
                        <a:rPr lang="ru-RU" sz="1800" kern="1200" dirty="0">
                          <a:solidFill>
                            <a:schemeClr val="bg1"/>
                          </a:solidFill>
                        </a:rPr>
                        <a:t>07.04.01</a:t>
                      </a:r>
                      <a:endParaRPr lang="ru-RU" sz="1800" dirty="0">
                        <a:solidFill>
                          <a:schemeClr val="bg1"/>
                        </a:solidFill>
                        <a:latin typeface="Times New Roman"/>
                        <a:ea typeface="Calibri"/>
                        <a:cs typeface="Arial Unicode MS"/>
                      </a:endParaRPr>
                    </a:p>
                  </a:txBody>
                  <a:tcPr marL="45100" marR="45100" marT="4594" marB="0" anchor="ctr"/>
                </a:tc>
                <a:tc>
                  <a:txBody>
                    <a:bodyPr/>
                    <a:lstStyle/>
                    <a:p>
                      <a:pPr indent="0" algn="ctr" fontAlgn="b">
                        <a:spcAft>
                          <a:spcPts val="0"/>
                        </a:spcAft>
                      </a:pPr>
                      <a:r>
                        <a:rPr lang="en-US" sz="1600" kern="1200" dirty="0">
                          <a:solidFill>
                            <a:schemeClr val="bg1"/>
                          </a:solidFill>
                        </a:rPr>
                        <a:t>Mars Odyssey</a:t>
                      </a:r>
                      <a:endParaRPr lang="ru-RU" sz="1600" dirty="0">
                        <a:solidFill>
                          <a:schemeClr val="bg1"/>
                        </a:solidFill>
                        <a:latin typeface="Times New Roman"/>
                        <a:ea typeface="Calibri"/>
                        <a:cs typeface="Arial Unicode MS"/>
                      </a:endParaRPr>
                    </a:p>
                  </a:txBody>
                  <a:tcPr marL="5011" marR="5011" marT="5011" marB="0" anchor="ctr"/>
                </a:tc>
                <a:tc>
                  <a:txBody>
                    <a:bodyPr/>
                    <a:lstStyle/>
                    <a:p>
                      <a:pPr indent="0" algn="ctr" fontAlgn="b">
                        <a:spcAft>
                          <a:spcPts val="0"/>
                        </a:spcAft>
                      </a:pPr>
                      <a:r>
                        <a:rPr lang="ru-RU" sz="1800" kern="1200">
                          <a:solidFill>
                            <a:schemeClr val="bg1"/>
                          </a:solidFill>
                        </a:rPr>
                        <a:t>США</a:t>
                      </a:r>
                      <a:endParaRPr lang="ru-RU" sz="1100">
                        <a:solidFill>
                          <a:schemeClr val="bg1"/>
                        </a:solidFill>
                        <a:latin typeface="Times New Roman"/>
                        <a:ea typeface="Calibri"/>
                        <a:cs typeface="Arial Unicode MS"/>
                      </a:endParaRPr>
                    </a:p>
                  </a:txBody>
                  <a:tcPr marL="45100" marR="45100" marT="4594" marB="0" anchor="ctr"/>
                </a:tc>
                <a:tc>
                  <a:txBody>
                    <a:bodyPr/>
                    <a:lstStyle/>
                    <a:p>
                      <a:pPr indent="0" algn="ctr" fontAlgn="b">
                        <a:spcAft>
                          <a:spcPts val="0"/>
                        </a:spcAft>
                      </a:pPr>
                      <a:r>
                        <a:rPr lang="ru-RU" sz="1800" kern="1200">
                          <a:solidFill>
                            <a:schemeClr val="bg1"/>
                          </a:solidFill>
                        </a:rPr>
                        <a:t>1608,7</a:t>
                      </a:r>
                      <a:endParaRPr lang="ru-RU" sz="1100">
                        <a:solidFill>
                          <a:schemeClr val="bg1"/>
                        </a:solidFill>
                        <a:latin typeface="Times New Roman"/>
                        <a:ea typeface="Calibri"/>
                        <a:cs typeface="Arial Unicode MS"/>
                      </a:endParaRPr>
                    </a:p>
                  </a:txBody>
                  <a:tcPr marL="45100" marR="45100" marT="4594" marB="0" anchor="ctr"/>
                </a:tc>
                <a:tc>
                  <a:txBody>
                    <a:bodyPr/>
                    <a:lstStyle/>
                    <a:p>
                      <a:pPr indent="0" algn="ctr" fontAlgn="b">
                        <a:spcAft>
                          <a:spcPts val="0"/>
                        </a:spcAft>
                      </a:pPr>
                      <a:r>
                        <a:rPr lang="en-US" sz="1200" kern="1200">
                          <a:solidFill>
                            <a:schemeClr val="bg1"/>
                          </a:solidFill>
                        </a:rPr>
                        <a:t>Орбита Марса</a:t>
                      </a:r>
                      <a:endParaRPr lang="ru-RU" sz="1100">
                        <a:solidFill>
                          <a:schemeClr val="bg1"/>
                        </a:solidFill>
                        <a:latin typeface="Times New Roman"/>
                        <a:ea typeface="Calibri"/>
                        <a:cs typeface="Arial Unicode MS"/>
                      </a:endParaRPr>
                    </a:p>
                  </a:txBody>
                  <a:tcPr marL="45100" marR="45100" marT="4594" marB="0" anchor="ctr"/>
                </a:tc>
              </a:tr>
              <a:tr h="325304">
                <a:tc>
                  <a:txBody>
                    <a:bodyPr/>
                    <a:lstStyle/>
                    <a:p>
                      <a:pPr indent="0" algn="ctr">
                        <a:spcAft>
                          <a:spcPts val="0"/>
                        </a:spcAft>
                      </a:pPr>
                      <a:r>
                        <a:rPr lang="ru-RU" sz="1800" kern="1200">
                          <a:solidFill>
                            <a:schemeClr val="bg1"/>
                          </a:solidFill>
                        </a:rPr>
                        <a:t>2</a:t>
                      </a:r>
                      <a:endParaRPr lang="ru-RU" sz="1100">
                        <a:solidFill>
                          <a:schemeClr val="bg1"/>
                        </a:solidFill>
                        <a:latin typeface="Times New Roman"/>
                        <a:ea typeface="Calibri"/>
                        <a:cs typeface="Arial Unicode MS"/>
                      </a:endParaRPr>
                    </a:p>
                  </a:txBody>
                  <a:tcPr marL="45100" marR="45100" marT="4594" marB="0" anchor="ctr"/>
                </a:tc>
                <a:tc>
                  <a:txBody>
                    <a:bodyPr/>
                    <a:lstStyle/>
                    <a:p>
                      <a:pPr indent="0" algn="ctr">
                        <a:spcAft>
                          <a:spcPts val="0"/>
                        </a:spcAft>
                      </a:pPr>
                      <a:r>
                        <a:rPr lang="ru-RU" sz="1800" kern="1200" dirty="0">
                          <a:solidFill>
                            <a:schemeClr val="bg1"/>
                          </a:solidFill>
                        </a:rPr>
                        <a:t>02.06.03</a:t>
                      </a:r>
                      <a:endParaRPr lang="ru-RU" sz="1800" dirty="0">
                        <a:solidFill>
                          <a:schemeClr val="bg1"/>
                        </a:solidFill>
                        <a:latin typeface="Times New Roman"/>
                        <a:ea typeface="Calibri"/>
                        <a:cs typeface="Arial Unicode MS"/>
                      </a:endParaRPr>
                    </a:p>
                  </a:txBody>
                  <a:tcPr marL="45100" marR="45100" marT="4594" marB="0" anchor="ctr"/>
                </a:tc>
                <a:tc>
                  <a:txBody>
                    <a:bodyPr/>
                    <a:lstStyle/>
                    <a:p>
                      <a:pPr indent="0" algn="ctr" fontAlgn="b">
                        <a:spcAft>
                          <a:spcPts val="0"/>
                        </a:spcAft>
                      </a:pPr>
                      <a:r>
                        <a:rPr lang="en-US" sz="1600" kern="1200" dirty="0">
                          <a:solidFill>
                            <a:schemeClr val="bg1"/>
                          </a:solidFill>
                        </a:rPr>
                        <a:t>Mars Express</a:t>
                      </a:r>
                      <a:endParaRPr lang="ru-RU" sz="1600" dirty="0">
                        <a:solidFill>
                          <a:schemeClr val="bg1"/>
                        </a:solidFill>
                        <a:latin typeface="Times New Roman"/>
                        <a:ea typeface="Calibri"/>
                        <a:cs typeface="Arial Unicode MS"/>
                      </a:endParaRPr>
                    </a:p>
                  </a:txBody>
                  <a:tcPr marL="5011" marR="5011" marT="5011" marB="0" anchor="ctr"/>
                </a:tc>
                <a:tc>
                  <a:txBody>
                    <a:bodyPr/>
                    <a:lstStyle/>
                    <a:p>
                      <a:pPr indent="0" algn="ctr" fontAlgn="b">
                        <a:spcAft>
                          <a:spcPts val="0"/>
                        </a:spcAft>
                      </a:pPr>
                      <a:r>
                        <a:rPr lang="ru-RU" sz="1800" kern="1200">
                          <a:solidFill>
                            <a:schemeClr val="bg1"/>
                          </a:solidFill>
                        </a:rPr>
                        <a:t>Европа</a:t>
                      </a:r>
                      <a:endParaRPr lang="ru-RU" sz="1100">
                        <a:solidFill>
                          <a:schemeClr val="bg1"/>
                        </a:solidFill>
                        <a:latin typeface="Times New Roman"/>
                        <a:ea typeface="Calibri"/>
                        <a:cs typeface="Arial Unicode MS"/>
                      </a:endParaRPr>
                    </a:p>
                  </a:txBody>
                  <a:tcPr marL="45100" marR="45100" marT="4594" marB="0" anchor="ctr"/>
                </a:tc>
                <a:tc>
                  <a:txBody>
                    <a:bodyPr/>
                    <a:lstStyle/>
                    <a:p>
                      <a:pPr indent="0" algn="ctr" fontAlgn="b">
                        <a:spcAft>
                          <a:spcPts val="0"/>
                        </a:spcAft>
                      </a:pPr>
                      <a:r>
                        <a:rPr lang="ru-RU" sz="1800" kern="1200">
                          <a:solidFill>
                            <a:schemeClr val="bg1"/>
                          </a:solidFill>
                        </a:rPr>
                        <a:t>1186,0</a:t>
                      </a:r>
                      <a:endParaRPr lang="ru-RU" sz="1100">
                        <a:solidFill>
                          <a:schemeClr val="bg1"/>
                        </a:solidFill>
                        <a:latin typeface="Times New Roman"/>
                        <a:ea typeface="Calibri"/>
                        <a:cs typeface="Arial Unicode MS"/>
                      </a:endParaRPr>
                    </a:p>
                  </a:txBody>
                  <a:tcPr marL="45100" marR="45100" marT="4594" marB="0" anchor="ctr"/>
                </a:tc>
                <a:tc>
                  <a:txBody>
                    <a:bodyPr/>
                    <a:lstStyle/>
                    <a:p>
                      <a:pPr indent="0" algn="ctr">
                        <a:spcAft>
                          <a:spcPts val="0"/>
                        </a:spcAft>
                      </a:pPr>
                      <a:r>
                        <a:rPr lang="en-US" sz="1200" kern="1200">
                          <a:solidFill>
                            <a:schemeClr val="bg1"/>
                          </a:solidFill>
                        </a:rPr>
                        <a:t>Орбита Марса</a:t>
                      </a:r>
                      <a:endParaRPr lang="ru-RU" sz="1100">
                        <a:solidFill>
                          <a:schemeClr val="bg1"/>
                        </a:solidFill>
                        <a:latin typeface="Times New Roman"/>
                        <a:ea typeface="Calibri"/>
                        <a:cs typeface="Arial Unicode MS"/>
                      </a:endParaRPr>
                    </a:p>
                  </a:txBody>
                  <a:tcPr marL="45100" marR="45100" marT="4594" marB="0" anchor="ctr"/>
                </a:tc>
              </a:tr>
              <a:tr h="325304">
                <a:tc>
                  <a:txBody>
                    <a:bodyPr/>
                    <a:lstStyle/>
                    <a:p>
                      <a:pPr indent="0" algn="ctr">
                        <a:spcAft>
                          <a:spcPts val="0"/>
                        </a:spcAft>
                      </a:pPr>
                      <a:r>
                        <a:rPr lang="ru-RU" sz="1800" kern="1200">
                          <a:solidFill>
                            <a:schemeClr val="bg1"/>
                          </a:solidFill>
                        </a:rPr>
                        <a:t>3</a:t>
                      </a:r>
                      <a:endParaRPr lang="ru-RU" sz="1100">
                        <a:solidFill>
                          <a:schemeClr val="bg1"/>
                        </a:solidFill>
                        <a:latin typeface="Times New Roman"/>
                        <a:ea typeface="Calibri"/>
                        <a:cs typeface="Arial Unicode MS"/>
                      </a:endParaRPr>
                    </a:p>
                  </a:txBody>
                  <a:tcPr marL="45100" marR="45100" marT="4594" marB="0" anchor="ctr"/>
                </a:tc>
                <a:tc>
                  <a:txBody>
                    <a:bodyPr/>
                    <a:lstStyle/>
                    <a:p>
                      <a:pPr indent="0" algn="ctr">
                        <a:spcAft>
                          <a:spcPts val="0"/>
                        </a:spcAft>
                      </a:pPr>
                      <a:r>
                        <a:rPr lang="ru-RU" sz="1800" kern="1200" dirty="0">
                          <a:solidFill>
                            <a:schemeClr val="bg1"/>
                          </a:solidFill>
                        </a:rPr>
                        <a:t>12.08.05</a:t>
                      </a:r>
                      <a:endParaRPr lang="ru-RU" sz="1800" dirty="0">
                        <a:solidFill>
                          <a:schemeClr val="bg1"/>
                        </a:solidFill>
                        <a:latin typeface="Times New Roman"/>
                        <a:ea typeface="Calibri"/>
                        <a:cs typeface="Arial Unicode MS"/>
                      </a:endParaRPr>
                    </a:p>
                  </a:txBody>
                  <a:tcPr marL="45100" marR="45100" marT="4594" marB="0" anchor="ctr"/>
                </a:tc>
                <a:tc>
                  <a:txBody>
                    <a:bodyPr/>
                    <a:lstStyle/>
                    <a:p>
                      <a:pPr indent="0" algn="ctr" fontAlgn="b">
                        <a:spcAft>
                          <a:spcPts val="0"/>
                        </a:spcAft>
                      </a:pPr>
                      <a:r>
                        <a:rPr lang="en-US" sz="1600" kern="1200" dirty="0">
                          <a:solidFill>
                            <a:schemeClr val="bg1"/>
                          </a:solidFill>
                        </a:rPr>
                        <a:t>MRO</a:t>
                      </a:r>
                      <a:endParaRPr lang="ru-RU" sz="1600" dirty="0">
                        <a:solidFill>
                          <a:schemeClr val="bg1"/>
                        </a:solidFill>
                        <a:latin typeface="Times New Roman"/>
                        <a:ea typeface="Calibri"/>
                        <a:cs typeface="Arial Unicode MS"/>
                      </a:endParaRPr>
                    </a:p>
                  </a:txBody>
                  <a:tcPr marL="5011" marR="5011" marT="5011" marB="0" anchor="ctr"/>
                </a:tc>
                <a:tc>
                  <a:txBody>
                    <a:bodyPr/>
                    <a:lstStyle/>
                    <a:p>
                      <a:pPr indent="0" algn="ctr" fontAlgn="b">
                        <a:spcAft>
                          <a:spcPts val="0"/>
                        </a:spcAft>
                      </a:pPr>
                      <a:r>
                        <a:rPr lang="ru-RU" sz="1800" kern="1200">
                          <a:solidFill>
                            <a:schemeClr val="bg1"/>
                          </a:solidFill>
                        </a:rPr>
                        <a:t>США</a:t>
                      </a:r>
                      <a:endParaRPr lang="ru-RU" sz="1100">
                        <a:solidFill>
                          <a:schemeClr val="bg1"/>
                        </a:solidFill>
                        <a:latin typeface="Times New Roman"/>
                        <a:ea typeface="Calibri"/>
                        <a:cs typeface="Arial Unicode MS"/>
                      </a:endParaRPr>
                    </a:p>
                  </a:txBody>
                  <a:tcPr marL="45100" marR="45100" marT="4594" marB="0" anchor="ctr"/>
                </a:tc>
                <a:tc>
                  <a:txBody>
                    <a:bodyPr/>
                    <a:lstStyle/>
                    <a:p>
                      <a:pPr indent="0" algn="ctr" fontAlgn="b">
                        <a:spcAft>
                          <a:spcPts val="0"/>
                        </a:spcAft>
                      </a:pPr>
                      <a:r>
                        <a:rPr lang="ru-RU" sz="1800" kern="1200">
                          <a:solidFill>
                            <a:schemeClr val="bg1"/>
                          </a:solidFill>
                        </a:rPr>
                        <a:t>2180,0</a:t>
                      </a:r>
                      <a:endParaRPr lang="ru-RU" sz="1100">
                        <a:solidFill>
                          <a:schemeClr val="bg1"/>
                        </a:solidFill>
                        <a:latin typeface="Times New Roman"/>
                        <a:ea typeface="Calibri"/>
                        <a:cs typeface="Arial Unicode MS"/>
                      </a:endParaRPr>
                    </a:p>
                  </a:txBody>
                  <a:tcPr marL="45100" marR="45100" marT="4594" marB="0" anchor="ctr"/>
                </a:tc>
                <a:tc>
                  <a:txBody>
                    <a:bodyPr/>
                    <a:lstStyle/>
                    <a:p>
                      <a:pPr indent="0" algn="ctr">
                        <a:spcAft>
                          <a:spcPts val="0"/>
                        </a:spcAft>
                      </a:pPr>
                      <a:r>
                        <a:rPr lang="en-US" sz="1200" kern="1200">
                          <a:solidFill>
                            <a:schemeClr val="bg1"/>
                          </a:solidFill>
                        </a:rPr>
                        <a:t>Орбита Марса</a:t>
                      </a:r>
                      <a:endParaRPr lang="ru-RU" sz="1100">
                        <a:solidFill>
                          <a:schemeClr val="bg1"/>
                        </a:solidFill>
                        <a:latin typeface="Times New Roman"/>
                        <a:ea typeface="Calibri"/>
                        <a:cs typeface="Arial Unicode MS"/>
                      </a:endParaRPr>
                    </a:p>
                  </a:txBody>
                  <a:tcPr marL="45100" marR="45100" marT="4594" marB="0" anchor="ctr"/>
                </a:tc>
              </a:tr>
              <a:tr h="325304">
                <a:tc>
                  <a:txBody>
                    <a:bodyPr/>
                    <a:lstStyle/>
                    <a:p>
                      <a:pPr indent="0" algn="ctr">
                        <a:spcAft>
                          <a:spcPts val="0"/>
                        </a:spcAft>
                      </a:pPr>
                      <a:r>
                        <a:rPr lang="ru-RU" sz="1800" kern="1200">
                          <a:solidFill>
                            <a:schemeClr val="bg1"/>
                          </a:solidFill>
                        </a:rPr>
                        <a:t>4</a:t>
                      </a:r>
                      <a:endParaRPr lang="ru-RU" sz="1100">
                        <a:solidFill>
                          <a:schemeClr val="bg1"/>
                        </a:solidFill>
                        <a:latin typeface="Times New Roman"/>
                        <a:ea typeface="Calibri"/>
                        <a:cs typeface="Arial Unicode MS"/>
                      </a:endParaRPr>
                    </a:p>
                  </a:txBody>
                  <a:tcPr marL="45100" marR="45100" marT="4594" marB="0" anchor="ctr"/>
                </a:tc>
                <a:tc>
                  <a:txBody>
                    <a:bodyPr/>
                    <a:lstStyle/>
                    <a:p>
                      <a:pPr indent="0" algn="ctr">
                        <a:spcAft>
                          <a:spcPts val="0"/>
                        </a:spcAft>
                      </a:pPr>
                      <a:r>
                        <a:rPr lang="ru-RU" sz="1800" kern="1200" dirty="0">
                          <a:solidFill>
                            <a:schemeClr val="bg1"/>
                          </a:solidFill>
                        </a:rPr>
                        <a:t>26.11.11</a:t>
                      </a:r>
                      <a:endParaRPr lang="ru-RU" sz="1800" dirty="0">
                        <a:solidFill>
                          <a:schemeClr val="bg1"/>
                        </a:solidFill>
                        <a:latin typeface="Times New Roman"/>
                        <a:ea typeface="Calibri"/>
                        <a:cs typeface="Arial Unicode MS"/>
                      </a:endParaRPr>
                    </a:p>
                  </a:txBody>
                  <a:tcPr marL="45100" marR="45100" marT="4594" marB="0" anchor="ctr"/>
                </a:tc>
                <a:tc>
                  <a:txBody>
                    <a:bodyPr/>
                    <a:lstStyle/>
                    <a:p>
                      <a:pPr indent="0" algn="ctr" fontAlgn="b">
                        <a:spcAft>
                          <a:spcPts val="0"/>
                        </a:spcAft>
                      </a:pPr>
                      <a:r>
                        <a:rPr lang="en-US" sz="1600" kern="1200" dirty="0">
                          <a:solidFill>
                            <a:schemeClr val="bg1"/>
                          </a:solidFill>
                        </a:rPr>
                        <a:t>Curiosity</a:t>
                      </a:r>
                      <a:endParaRPr lang="ru-RU" sz="1600" dirty="0">
                        <a:solidFill>
                          <a:schemeClr val="bg1"/>
                        </a:solidFill>
                        <a:latin typeface="Times New Roman"/>
                        <a:ea typeface="Calibri"/>
                        <a:cs typeface="Arial Unicode MS"/>
                      </a:endParaRPr>
                    </a:p>
                  </a:txBody>
                  <a:tcPr marL="5011" marR="5011" marT="5011" marB="0" anchor="ctr"/>
                </a:tc>
                <a:tc>
                  <a:txBody>
                    <a:bodyPr/>
                    <a:lstStyle/>
                    <a:p>
                      <a:pPr indent="0" algn="ctr" fontAlgn="b">
                        <a:spcAft>
                          <a:spcPts val="0"/>
                        </a:spcAft>
                      </a:pPr>
                      <a:r>
                        <a:rPr lang="ru-RU" sz="1800" kern="1200">
                          <a:solidFill>
                            <a:schemeClr val="bg1"/>
                          </a:solidFill>
                        </a:rPr>
                        <a:t>США</a:t>
                      </a:r>
                      <a:endParaRPr lang="ru-RU" sz="1100">
                        <a:solidFill>
                          <a:schemeClr val="bg1"/>
                        </a:solidFill>
                        <a:latin typeface="Times New Roman"/>
                        <a:ea typeface="Calibri"/>
                        <a:cs typeface="Arial Unicode MS"/>
                      </a:endParaRPr>
                    </a:p>
                  </a:txBody>
                  <a:tcPr marL="45100" marR="45100" marT="4594" marB="0" anchor="ctr"/>
                </a:tc>
                <a:tc>
                  <a:txBody>
                    <a:bodyPr/>
                    <a:lstStyle/>
                    <a:p>
                      <a:pPr indent="0" algn="ctr" fontAlgn="b">
                        <a:spcAft>
                          <a:spcPts val="0"/>
                        </a:spcAft>
                      </a:pPr>
                      <a:r>
                        <a:rPr lang="ru-RU" sz="1800" kern="1200">
                          <a:solidFill>
                            <a:schemeClr val="bg1"/>
                          </a:solidFill>
                        </a:rPr>
                        <a:t>3893,0</a:t>
                      </a:r>
                      <a:endParaRPr lang="ru-RU" sz="1100">
                        <a:solidFill>
                          <a:schemeClr val="bg1"/>
                        </a:solidFill>
                        <a:latin typeface="Times New Roman"/>
                        <a:ea typeface="Calibri"/>
                        <a:cs typeface="Arial Unicode MS"/>
                      </a:endParaRPr>
                    </a:p>
                  </a:txBody>
                  <a:tcPr marL="45100" marR="45100" marT="4594" marB="0" anchor="ctr"/>
                </a:tc>
                <a:tc>
                  <a:txBody>
                    <a:bodyPr/>
                    <a:lstStyle/>
                    <a:p>
                      <a:pPr indent="0" algn="ctr">
                        <a:spcAft>
                          <a:spcPts val="0"/>
                        </a:spcAft>
                      </a:pPr>
                      <a:r>
                        <a:rPr lang="en-US" sz="1200" kern="1200">
                          <a:solidFill>
                            <a:schemeClr val="bg1"/>
                          </a:solidFill>
                        </a:rPr>
                        <a:t>Марсоход</a:t>
                      </a:r>
                      <a:endParaRPr lang="ru-RU" sz="1100">
                        <a:solidFill>
                          <a:schemeClr val="bg1"/>
                        </a:solidFill>
                        <a:latin typeface="Times New Roman"/>
                        <a:ea typeface="Calibri"/>
                        <a:cs typeface="Arial Unicode MS"/>
                      </a:endParaRPr>
                    </a:p>
                  </a:txBody>
                  <a:tcPr marL="45100" marR="45100" marT="4594" marB="0" anchor="ctr"/>
                </a:tc>
              </a:tr>
              <a:tr h="325304">
                <a:tc>
                  <a:txBody>
                    <a:bodyPr/>
                    <a:lstStyle/>
                    <a:p>
                      <a:pPr indent="0" algn="ctr">
                        <a:spcAft>
                          <a:spcPts val="0"/>
                        </a:spcAft>
                      </a:pPr>
                      <a:r>
                        <a:rPr lang="ru-RU" sz="1800" kern="1200">
                          <a:solidFill>
                            <a:schemeClr val="bg1"/>
                          </a:solidFill>
                        </a:rPr>
                        <a:t>5</a:t>
                      </a:r>
                      <a:endParaRPr lang="ru-RU" sz="1100">
                        <a:solidFill>
                          <a:schemeClr val="bg1"/>
                        </a:solidFill>
                        <a:latin typeface="Times New Roman"/>
                        <a:ea typeface="Calibri"/>
                        <a:cs typeface="Arial Unicode MS"/>
                      </a:endParaRPr>
                    </a:p>
                  </a:txBody>
                  <a:tcPr marL="45100" marR="45100" marT="4594" marB="0" anchor="ctr"/>
                </a:tc>
                <a:tc>
                  <a:txBody>
                    <a:bodyPr/>
                    <a:lstStyle/>
                    <a:p>
                      <a:pPr indent="0" algn="ctr">
                        <a:spcAft>
                          <a:spcPts val="0"/>
                        </a:spcAft>
                      </a:pPr>
                      <a:r>
                        <a:rPr lang="ru-RU" sz="1800" kern="1200" dirty="0">
                          <a:solidFill>
                            <a:schemeClr val="bg1"/>
                          </a:solidFill>
                        </a:rPr>
                        <a:t>05.11.13</a:t>
                      </a:r>
                      <a:endParaRPr lang="ru-RU" sz="1800" dirty="0">
                        <a:solidFill>
                          <a:schemeClr val="bg1"/>
                        </a:solidFill>
                        <a:latin typeface="Times New Roman"/>
                        <a:ea typeface="Calibri"/>
                        <a:cs typeface="Arial Unicode MS"/>
                      </a:endParaRPr>
                    </a:p>
                  </a:txBody>
                  <a:tcPr marL="45100" marR="45100" marT="4594" marB="0" anchor="ctr"/>
                </a:tc>
                <a:tc>
                  <a:txBody>
                    <a:bodyPr/>
                    <a:lstStyle/>
                    <a:p>
                      <a:pPr indent="0" algn="ctr" fontAlgn="b">
                        <a:spcAft>
                          <a:spcPts val="0"/>
                        </a:spcAft>
                      </a:pPr>
                      <a:r>
                        <a:rPr lang="en-US" sz="1600" kern="1200" dirty="0">
                          <a:solidFill>
                            <a:schemeClr val="bg1"/>
                          </a:solidFill>
                        </a:rPr>
                        <a:t>Mars Orbiter Mission</a:t>
                      </a:r>
                      <a:endParaRPr lang="ru-RU" sz="1600" dirty="0">
                        <a:solidFill>
                          <a:schemeClr val="bg1"/>
                        </a:solidFill>
                        <a:latin typeface="Times New Roman"/>
                        <a:ea typeface="Calibri"/>
                        <a:cs typeface="Arial Unicode MS"/>
                      </a:endParaRPr>
                    </a:p>
                  </a:txBody>
                  <a:tcPr marL="5011" marR="5011" marT="5011" marB="0" anchor="ctr"/>
                </a:tc>
                <a:tc>
                  <a:txBody>
                    <a:bodyPr/>
                    <a:lstStyle/>
                    <a:p>
                      <a:pPr indent="0" algn="ctr" fontAlgn="b">
                        <a:spcAft>
                          <a:spcPts val="0"/>
                        </a:spcAft>
                      </a:pPr>
                      <a:r>
                        <a:rPr lang="ru-RU" sz="1800" kern="1200">
                          <a:solidFill>
                            <a:schemeClr val="bg1"/>
                          </a:solidFill>
                        </a:rPr>
                        <a:t>Индия</a:t>
                      </a:r>
                      <a:endParaRPr lang="ru-RU" sz="1100">
                        <a:solidFill>
                          <a:schemeClr val="bg1"/>
                        </a:solidFill>
                        <a:latin typeface="Times New Roman"/>
                        <a:ea typeface="Calibri"/>
                        <a:cs typeface="Arial Unicode MS"/>
                      </a:endParaRPr>
                    </a:p>
                  </a:txBody>
                  <a:tcPr marL="45100" marR="45100" marT="4594" marB="0" anchor="ctr"/>
                </a:tc>
                <a:tc>
                  <a:txBody>
                    <a:bodyPr/>
                    <a:lstStyle/>
                    <a:p>
                      <a:pPr indent="0" algn="ctr" fontAlgn="b">
                        <a:spcAft>
                          <a:spcPts val="0"/>
                        </a:spcAft>
                      </a:pPr>
                      <a:r>
                        <a:rPr lang="ru-RU" sz="1800" kern="1200">
                          <a:solidFill>
                            <a:schemeClr val="bg1"/>
                          </a:solidFill>
                        </a:rPr>
                        <a:t>1337,0</a:t>
                      </a:r>
                      <a:endParaRPr lang="ru-RU" sz="1100">
                        <a:solidFill>
                          <a:schemeClr val="bg1"/>
                        </a:solidFill>
                        <a:latin typeface="Times New Roman"/>
                        <a:ea typeface="Calibri"/>
                        <a:cs typeface="Arial Unicode MS"/>
                      </a:endParaRPr>
                    </a:p>
                  </a:txBody>
                  <a:tcPr marL="45100" marR="45100" marT="4594" marB="0" anchor="ctr"/>
                </a:tc>
                <a:tc>
                  <a:txBody>
                    <a:bodyPr/>
                    <a:lstStyle/>
                    <a:p>
                      <a:pPr indent="0" algn="ctr">
                        <a:spcAft>
                          <a:spcPts val="0"/>
                        </a:spcAft>
                      </a:pPr>
                      <a:r>
                        <a:rPr lang="en-US" sz="1200" kern="1200">
                          <a:solidFill>
                            <a:schemeClr val="bg1"/>
                          </a:solidFill>
                        </a:rPr>
                        <a:t>Орбита Марса</a:t>
                      </a:r>
                      <a:endParaRPr lang="ru-RU" sz="1100">
                        <a:solidFill>
                          <a:schemeClr val="bg1"/>
                        </a:solidFill>
                        <a:latin typeface="Times New Roman"/>
                        <a:ea typeface="Calibri"/>
                        <a:cs typeface="Arial Unicode MS"/>
                      </a:endParaRPr>
                    </a:p>
                  </a:txBody>
                  <a:tcPr marL="45100" marR="45100" marT="4594" marB="0" anchor="ctr"/>
                </a:tc>
              </a:tr>
              <a:tr h="325304">
                <a:tc>
                  <a:txBody>
                    <a:bodyPr/>
                    <a:lstStyle/>
                    <a:p>
                      <a:pPr indent="0" algn="ctr">
                        <a:spcAft>
                          <a:spcPts val="0"/>
                        </a:spcAft>
                      </a:pPr>
                      <a:r>
                        <a:rPr lang="ru-RU" sz="1800" kern="1200">
                          <a:solidFill>
                            <a:schemeClr val="bg1"/>
                          </a:solidFill>
                        </a:rPr>
                        <a:t>6</a:t>
                      </a:r>
                      <a:endParaRPr lang="ru-RU" sz="1100">
                        <a:solidFill>
                          <a:schemeClr val="bg1"/>
                        </a:solidFill>
                        <a:latin typeface="Times New Roman"/>
                        <a:ea typeface="Calibri"/>
                        <a:cs typeface="Arial Unicode MS"/>
                      </a:endParaRPr>
                    </a:p>
                  </a:txBody>
                  <a:tcPr marL="45100" marR="45100" marT="4594" marB="0" anchor="ctr"/>
                </a:tc>
                <a:tc>
                  <a:txBody>
                    <a:bodyPr/>
                    <a:lstStyle/>
                    <a:p>
                      <a:pPr indent="0" algn="ctr">
                        <a:spcAft>
                          <a:spcPts val="0"/>
                        </a:spcAft>
                      </a:pPr>
                      <a:r>
                        <a:rPr lang="ru-RU" sz="1800" kern="1200" dirty="0">
                          <a:solidFill>
                            <a:schemeClr val="bg1"/>
                          </a:solidFill>
                        </a:rPr>
                        <a:t>18.11.13</a:t>
                      </a:r>
                      <a:endParaRPr lang="ru-RU" sz="1800" dirty="0">
                        <a:solidFill>
                          <a:schemeClr val="bg1"/>
                        </a:solidFill>
                        <a:latin typeface="Times New Roman"/>
                        <a:ea typeface="Calibri"/>
                        <a:cs typeface="Arial Unicode MS"/>
                      </a:endParaRPr>
                    </a:p>
                  </a:txBody>
                  <a:tcPr marL="45100" marR="45100" marT="4594" marB="0" anchor="ctr"/>
                </a:tc>
                <a:tc>
                  <a:txBody>
                    <a:bodyPr/>
                    <a:lstStyle/>
                    <a:p>
                      <a:pPr indent="0" algn="ctr" fontAlgn="b">
                        <a:spcAft>
                          <a:spcPts val="0"/>
                        </a:spcAft>
                      </a:pPr>
                      <a:r>
                        <a:rPr lang="en-US" sz="1600" kern="1200" dirty="0">
                          <a:solidFill>
                            <a:schemeClr val="bg1"/>
                          </a:solidFill>
                        </a:rPr>
                        <a:t>MAVEN</a:t>
                      </a:r>
                      <a:endParaRPr lang="ru-RU" sz="1600" dirty="0">
                        <a:solidFill>
                          <a:schemeClr val="bg1"/>
                        </a:solidFill>
                        <a:latin typeface="Times New Roman"/>
                        <a:ea typeface="Calibri"/>
                        <a:cs typeface="Arial Unicode MS"/>
                      </a:endParaRPr>
                    </a:p>
                  </a:txBody>
                  <a:tcPr marL="5011" marR="5011" marT="5011" marB="0" anchor="ctr"/>
                </a:tc>
                <a:tc>
                  <a:txBody>
                    <a:bodyPr/>
                    <a:lstStyle/>
                    <a:p>
                      <a:pPr indent="0" algn="ctr" fontAlgn="b">
                        <a:spcAft>
                          <a:spcPts val="0"/>
                        </a:spcAft>
                      </a:pPr>
                      <a:r>
                        <a:rPr lang="ru-RU" sz="1800" kern="1200">
                          <a:solidFill>
                            <a:schemeClr val="bg1"/>
                          </a:solidFill>
                        </a:rPr>
                        <a:t>США</a:t>
                      </a:r>
                      <a:endParaRPr lang="ru-RU" sz="1100">
                        <a:solidFill>
                          <a:schemeClr val="bg1"/>
                        </a:solidFill>
                        <a:latin typeface="Times New Roman"/>
                        <a:ea typeface="Calibri"/>
                        <a:cs typeface="Arial Unicode MS"/>
                      </a:endParaRPr>
                    </a:p>
                  </a:txBody>
                  <a:tcPr marL="45100" marR="45100" marT="4594" marB="0" anchor="ctr"/>
                </a:tc>
                <a:tc>
                  <a:txBody>
                    <a:bodyPr/>
                    <a:lstStyle/>
                    <a:p>
                      <a:pPr indent="0" algn="ctr" fontAlgn="b">
                        <a:spcAft>
                          <a:spcPts val="0"/>
                        </a:spcAft>
                      </a:pPr>
                      <a:r>
                        <a:rPr lang="ru-RU" sz="1800" kern="1200">
                          <a:solidFill>
                            <a:schemeClr val="bg1"/>
                          </a:solidFill>
                        </a:rPr>
                        <a:t>2454,0</a:t>
                      </a:r>
                      <a:endParaRPr lang="ru-RU" sz="1100">
                        <a:solidFill>
                          <a:schemeClr val="bg1"/>
                        </a:solidFill>
                        <a:latin typeface="Times New Roman"/>
                        <a:ea typeface="Calibri"/>
                        <a:cs typeface="Arial Unicode MS"/>
                      </a:endParaRPr>
                    </a:p>
                  </a:txBody>
                  <a:tcPr marL="45100" marR="45100" marT="4594" marB="0" anchor="ctr"/>
                </a:tc>
                <a:tc>
                  <a:txBody>
                    <a:bodyPr/>
                    <a:lstStyle/>
                    <a:p>
                      <a:pPr indent="0" algn="ctr">
                        <a:spcAft>
                          <a:spcPts val="0"/>
                        </a:spcAft>
                      </a:pPr>
                      <a:r>
                        <a:rPr lang="en-US" sz="1200" kern="1200">
                          <a:solidFill>
                            <a:schemeClr val="bg1"/>
                          </a:solidFill>
                        </a:rPr>
                        <a:t>Орбита Марса</a:t>
                      </a:r>
                      <a:endParaRPr lang="ru-RU" sz="1100">
                        <a:solidFill>
                          <a:schemeClr val="bg1"/>
                        </a:solidFill>
                        <a:latin typeface="Times New Roman"/>
                        <a:ea typeface="Calibri"/>
                        <a:cs typeface="Arial Unicode MS"/>
                      </a:endParaRPr>
                    </a:p>
                  </a:txBody>
                  <a:tcPr marL="45100" marR="45100" marT="4594" marB="0" anchor="ctr"/>
                </a:tc>
              </a:tr>
              <a:tr h="325304">
                <a:tc>
                  <a:txBody>
                    <a:bodyPr/>
                    <a:lstStyle/>
                    <a:p>
                      <a:pPr indent="0" algn="ctr">
                        <a:spcAft>
                          <a:spcPts val="0"/>
                        </a:spcAft>
                      </a:pPr>
                      <a:r>
                        <a:rPr lang="ru-RU" sz="1800" kern="1200">
                          <a:solidFill>
                            <a:schemeClr val="bg1"/>
                          </a:solidFill>
                        </a:rPr>
                        <a:t>7</a:t>
                      </a:r>
                      <a:endParaRPr lang="ru-RU" sz="1100">
                        <a:solidFill>
                          <a:schemeClr val="bg1"/>
                        </a:solidFill>
                        <a:latin typeface="Times New Roman"/>
                        <a:ea typeface="Calibri"/>
                        <a:cs typeface="Arial Unicode MS"/>
                      </a:endParaRPr>
                    </a:p>
                  </a:txBody>
                  <a:tcPr marL="45100" marR="45100" marT="4594" marB="0" anchor="ctr"/>
                </a:tc>
                <a:tc>
                  <a:txBody>
                    <a:bodyPr/>
                    <a:lstStyle/>
                    <a:p>
                      <a:pPr indent="0" algn="ctr">
                        <a:spcAft>
                          <a:spcPts val="0"/>
                        </a:spcAft>
                      </a:pPr>
                      <a:r>
                        <a:rPr lang="ru-RU" sz="1800" kern="1200" dirty="0">
                          <a:solidFill>
                            <a:schemeClr val="bg1"/>
                          </a:solidFill>
                        </a:rPr>
                        <a:t>14.03.16</a:t>
                      </a:r>
                      <a:endParaRPr lang="ru-RU" sz="1800" dirty="0">
                        <a:solidFill>
                          <a:schemeClr val="bg1"/>
                        </a:solidFill>
                        <a:latin typeface="Times New Roman"/>
                        <a:ea typeface="Calibri"/>
                        <a:cs typeface="Arial Unicode MS"/>
                      </a:endParaRPr>
                    </a:p>
                  </a:txBody>
                  <a:tcPr marL="45100" marR="45100" marT="4594" marB="0" anchor="ctr"/>
                </a:tc>
                <a:tc>
                  <a:txBody>
                    <a:bodyPr/>
                    <a:lstStyle/>
                    <a:p>
                      <a:pPr indent="0" algn="ctr" fontAlgn="b">
                        <a:spcAft>
                          <a:spcPts val="0"/>
                        </a:spcAft>
                      </a:pPr>
                      <a:r>
                        <a:rPr lang="en-US" sz="1600" kern="1200" dirty="0" err="1">
                          <a:solidFill>
                            <a:schemeClr val="bg1"/>
                          </a:solidFill>
                        </a:rPr>
                        <a:t>ExoMars</a:t>
                      </a:r>
                      <a:r>
                        <a:rPr lang="en-US" sz="1600" kern="1200" dirty="0">
                          <a:solidFill>
                            <a:schemeClr val="bg1"/>
                          </a:solidFill>
                        </a:rPr>
                        <a:t> 2016</a:t>
                      </a:r>
                      <a:endParaRPr lang="ru-RU" sz="1600" dirty="0">
                        <a:solidFill>
                          <a:schemeClr val="bg1"/>
                        </a:solidFill>
                        <a:latin typeface="Times New Roman"/>
                        <a:ea typeface="Calibri"/>
                        <a:cs typeface="Arial Unicode MS"/>
                      </a:endParaRPr>
                    </a:p>
                  </a:txBody>
                  <a:tcPr marL="5011" marR="5011" marT="5011" marB="0" anchor="ctr"/>
                </a:tc>
                <a:tc>
                  <a:txBody>
                    <a:bodyPr/>
                    <a:lstStyle/>
                    <a:p>
                      <a:pPr indent="0" algn="ctr" fontAlgn="b">
                        <a:spcAft>
                          <a:spcPts val="0"/>
                        </a:spcAft>
                      </a:pPr>
                      <a:r>
                        <a:rPr lang="ru-RU" sz="1800" kern="1200">
                          <a:solidFill>
                            <a:schemeClr val="bg1"/>
                          </a:solidFill>
                        </a:rPr>
                        <a:t>Европа</a:t>
                      </a:r>
                      <a:endParaRPr lang="ru-RU" sz="1100">
                        <a:solidFill>
                          <a:schemeClr val="bg1"/>
                        </a:solidFill>
                        <a:latin typeface="Times New Roman"/>
                        <a:ea typeface="Calibri"/>
                        <a:cs typeface="Arial Unicode MS"/>
                      </a:endParaRPr>
                    </a:p>
                  </a:txBody>
                  <a:tcPr marL="45100" marR="45100" marT="4594" marB="0" anchor="ctr"/>
                </a:tc>
                <a:tc>
                  <a:txBody>
                    <a:bodyPr/>
                    <a:lstStyle/>
                    <a:p>
                      <a:pPr indent="0" algn="ctr" fontAlgn="b">
                        <a:spcAft>
                          <a:spcPts val="0"/>
                        </a:spcAft>
                      </a:pPr>
                      <a:r>
                        <a:rPr lang="ru-RU" sz="1800" kern="1200">
                          <a:solidFill>
                            <a:schemeClr val="bg1"/>
                          </a:solidFill>
                        </a:rPr>
                        <a:t>4332,0</a:t>
                      </a:r>
                      <a:endParaRPr lang="ru-RU" sz="1100">
                        <a:solidFill>
                          <a:schemeClr val="bg1"/>
                        </a:solidFill>
                        <a:latin typeface="Times New Roman"/>
                        <a:ea typeface="Calibri"/>
                        <a:cs typeface="Arial Unicode MS"/>
                      </a:endParaRPr>
                    </a:p>
                  </a:txBody>
                  <a:tcPr marL="45100" marR="45100" marT="4594" marB="0" anchor="ctr"/>
                </a:tc>
                <a:tc>
                  <a:txBody>
                    <a:bodyPr/>
                    <a:lstStyle/>
                    <a:p>
                      <a:pPr indent="0" algn="ctr">
                        <a:spcAft>
                          <a:spcPts val="0"/>
                        </a:spcAft>
                      </a:pPr>
                      <a:r>
                        <a:rPr lang="en-US" sz="1200" kern="1200">
                          <a:solidFill>
                            <a:schemeClr val="bg1"/>
                          </a:solidFill>
                        </a:rPr>
                        <a:t>Орбита Марса</a:t>
                      </a:r>
                      <a:endParaRPr lang="ru-RU" sz="1100">
                        <a:solidFill>
                          <a:schemeClr val="bg1"/>
                        </a:solidFill>
                        <a:latin typeface="Times New Roman"/>
                        <a:ea typeface="Calibri"/>
                        <a:cs typeface="Arial Unicode MS"/>
                      </a:endParaRPr>
                    </a:p>
                  </a:txBody>
                  <a:tcPr marL="45100" marR="45100" marT="4594" marB="0" anchor="ctr"/>
                </a:tc>
              </a:tr>
              <a:tr h="325304">
                <a:tc>
                  <a:txBody>
                    <a:bodyPr/>
                    <a:lstStyle/>
                    <a:p>
                      <a:pPr indent="0" algn="ctr">
                        <a:spcAft>
                          <a:spcPts val="0"/>
                        </a:spcAft>
                      </a:pPr>
                      <a:r>
                        <a:rPr lang="ru-RU" sz="1800" kern="1200">
                          <a:solidFill>
                            <a:schemeClr val="bg1"/>
                          </a:solidFill>
                        </a:rPr>
                        <a:t>8</a:t>
                      </a:r>
                      <a:endParaRPr lang="ru-RU" sz="1100">
                        <a:solidFill>
                          <a:schemeClr val="bg1"/>
                        </a:solidFill>
                        <a:latin typeface="Times New Roman"/>
                        <a:ea typeface="Calibri"/>
                        <a:cs typeface="Arial Unicode MS"/>
                      </a:endParaRPr>
                    </a:p>
                  </a:txBody>
                  <a:tcPr marL="45100" marR="45100" marT="4594" marB="0" anchor="ctr"/>
                </a:tc>
                <a:tc>
                  <a:txBody>
                    <a:bodyPr/>
                    <a:lstStyle/>
                    <a:p>
                      <a:pPr indent="0" algn="ctr">
                        <a:spcAft>
                          <a:spcPts val="0"/>
                        </a:spcAft>
                      </a:pPr>
                      <a:r>
                        <a:rPr lang="ru-RU" sz="1800" kern="1200" dirty="0">
                          <a:solidFill>
                            <a:schemeClr val="bg1"/>
                          </a:solidFill>
                        </a:rPr>
                        <a:t>05.05.18</a:t>
                      </a:r>
                      <a:endParaRPr lang="ru-RU" sz="1800" dirty="0">
                        <a:solidFill>
                          <a:schemeClr val="bg1"/>
                        </a:solidFill>
                        <a:latin typeface="Times New Roman"/>
                        <a:ea typeface="Calibri"/>
                        <a:cs typeface="Arial Unicode MS"/>
                      </a:endParaRPr>
                    </a:p>
                  </a:txBody>
                  <a:tcPr marL="45100" marR="45100" marT="4594" marB="0" anchor="ctr"/>
                </a:tc>
                <a:tc>
                  <a:txBody>
                    <a:bodyPr/>
                    <a:lstStyle/>
                    <a:p>
                      <a:pPr indent="0" algn="ctr" fontAlgn="b">
                        <a:spcAft>
                          <a:spcPts val="0"/>
                        </a:spcAft>
                      </a:pPr>
                      <a:r>
                        <a:rPr lang="en-US" sz="1600" kern="1200" dirty="0" err="1">
                          <a:solidFill>
                            <a:schemeClr val="bg1"/>
                          </a:solidFill>
                        </a:rPr>
                        <a:t>InSight</a:t>
                      </a:r>
                      <a:endParaRPr lang="ru-RU" sz="1600" dirty="0">
                        <a:solidFill>
                          <a:schemeClr val="bg1"/>
                        </a:solidFill>
                        <a:latin typeface="Times New Roman"/>
                        <a:ea typeface="Calibri"/>
                        <a:cs typeface="Arial Unicode MS"/>
                      </a:endParaRPr>
                    </a:p>
                  </a:txBody>
                  <a:tcPr marL="5011" marR="5011" marT="5011" marB="0" anchor="ctr"/>
                </a:tc>
                <a:tc>
                  <a:txBody>
                    <a:bodyPr/>
                    <a:lstStyle/>
                    <a:p>
                      <a:pPr indent="0" algn="ctr" fontAlgn="b">
                        <a:spcAft>
                          <a:spcPts val="0"/>
                        </a:spcAft>
                      </a:pPr>
                      <a:r>
                        <a:rPr lang="ru-RU" sz="1800" kern="1200">
                          <a:solidFill>
                            <a:schemeClr val="bg1"/>
                          </a:solidFill>
                        </a:rPr>
                        <a:t>США</a:t>
                      </a:r>
                      <a:endParaRPr lang="ru-RU" sz="1100">
                        <a:solidFill>
                          <a:schemeClr val="bg1"/>
                        </a:solidFill>
                        <a:latin typeface="Times New Roman"/>
                        <a:ea typeface="Calibri"/>
                        <a:cs typeface="Arial Unicode MS"/>
                      </a:endParaRPr>
                    </a:p>
                  </a:txBody>
                  <a:tcPr marL="45100" marR="45100" marT="4594" marB="0" anchor="ctr"/>
                </a:tc>
                <a:tc>
                  <a:txBody>
                    <a:bodyPr/>
                    <a:lstStyle/>
                    <a:p>
                      <a:pPr indent="0" algn="ctr" fontAlgn="b">
                        <a:spcAft>
                          <a:spcPts val="0"/>
                        </a:spcAft>
                      </a:pPr>
                      <a:r>
                        <a:rPr lang="ru-RU" sz="1800" kern="1200">
                          <a:solidFill>
                            <a:schemeClr val="bg1"/>
                          </a:solidFill>
                        </a:rPr>
                        <a:t>350,0</a:t>
                      </a:r>
                      <a:endParaRPr lang="ru-RU" sz="1100">
                        <a:solidFill>
                          <a:schemeClr val="bg1"/>
                        </a:solidFill>
                        <a:latin typeface="Times New Roman"/>
                        <a:ea typeface="Calibri"/>
                        <a:cs typeface="Arial Unicode MS"/>
                      </a:endParaRPr>
                    </a:p>
                  </a:txBody>
                  <a:tcPr marL="45100" marR="45100" marT="4594" marB="0" anchor="ctr"/>
                </a:tc>
                <a:tc>
                  <a:txBody>
                    <a:bodyPr/>
                    <a:lstStyle/>
                    <a:p>
                      <a:pPr indent="0" algn="ctr">
                        <a:spcAft>
                          <a:spcPts val="0"/>
                        </a:spcAft>
                      </a:pPr>
                      <a:r>
                        <a:rPr lang="en-US" sz="1200" kern="1200">
                          <a:solidFill>
                            <a:schemeClr val="bg1"/>
                          </a:solidFill>
                        </a:rPr>
                        <a:t>Посадочный аппарат</a:t>
                      </a:r>
                      <a:endParaRPr lang="ru-RU" sz="1100">
                        <a:solidFill>
                          <a:schemeClr val="bg1"/>
                        </a:solidFill>
                        <a:latin typeface="Times New Roman"/>
                        <a:ea typeface="Calibri"/>
                        <a:cs typeface="Arial Unicode MS"/>
                      </a:endParaRPr>
                    </a:p>
                  </a:txBody>
                  <a:tcPr marL="45100" marR="45100" marT="4594" marB="0" anchor="ctr"/>
                </a:tc>
              </a:tr>
              <a:tr h="325304">
                <a:tc>
                  <a:txBody>
                    <a:bodyPr/>
                    <a:lstStyle/>
                    <a:p>
                      <a:pPr indent="0" algn="ctr">
                        <a:spcAft>
                          <a:spcPts val="0"/>
                        </a:spcAft>
                      </a:pPr>
                      <a:r>
                        <a:rPr lang="ru-RU" sz="1800" kern="1200">
                          <a:solidFill>
                            <a:schemeClr val="bg1"/>
                          </a:solidFill>
                        </a:rPr>
                        <a:t>9</a:t>
                      </a:r>
                      <a:endParaRPr lang="ru-RU" sz="1100">
                        <a:solidFill>
                          <a:schemeClr val="bg1"/>
                        </a:solidFill>
                        <a:latin typeface="Times New Roman"/>
                        <a:ea typeface="Calibri"/>
                        <a:cs typeface="Arial Unicode MS"/>
                      </a:endParaRPr>
                    </a:p>
                  </a:txBody>
                  <a:tcPr marL="45100" marR="45100" marT="4594" marB="0" anchor="ctr"/>
                </a:tc>
                <a:tc>
                  <a:txBody>
                    <a:bodyPr/>
                    <a:lstStyle/>
                    <a:p>
                      <a:pPr indent="0" algn="ctr">
                        <a:spcAft>
                          <a:spcPts val="0"/>
                        </a:spcAft>
                      </a:pPr>
                      <a:r>
                        <a:rPr lang="ru-RU" sz="1800" kern="1200" dirty="0">
                          <a:solidFill>
                            <a:schemeClr val="bg1"/>
                          </a:solidFill>
                        </a:rPr>
                        <a:t>19.07.20</a:t>
                      </a:r>
                      <a:endParaRPr lang="ru-RU" sz="1800" dirty="0">
                        <a:solidFill>
                          <a:schemeClr val="bg1"/>
                        </a:solidFill>
                        <a:latin typeface="Times New Roman"/>
                        <a:ea typeface="Calibri"/>
                        <a:cs typeface="Arial Unicode MS"/>
                      </a:endParaRPr>
                    </a:p>
                  </a:txBody>
                  <a:tcPr marL="45100" marR="45100" marT="4594" marB="0" anchor="ctr"/>
                </a:tc>
                <a:tc>
                  <a:txBody>
                    <a:bodyPr/>
                    <a:lstStyle/>
                    <a:p>
                      <a:pPr indent="0" algn="ctr" fontAlgn="b">
                        <a:spcAft>
                          <a:spcPts val="0"/>
                        </a:spcAft>
                      </a:pPr>
                      <a:r>
                        <a:rPr lang="en-US" sz="1600" kern="1200" dirty="0">
                          <a:solidFill>
                            <a:schemeClr val="bg1"/>
                          </a:solidFill>
                        </a:rPr>
                        <a:t>Al-</a:t>
                      </a:r>
                      <a:r>
                        <a:rPr lang="en-US" sz="1600" kern="1200" dirty="0" err="1">
                          <a:solidFill>
                            <a:schemeClr val="bg1"/>
                          </a:solidFill>
                        </a:rPr>
                        <a:t>Amal</a:t>
                      </a:r>
                      <a:endParaRPr lang="ru-RU" sz="1600" dirty="0">
                        <a:solidFill>
                          <a:schemeClr val="bg1"/>
                        </a:solidFill>
                        <a:latin typeface="Times New Roman"/>
                        <a:ea typeface="Calibri"/>
                        <a:cs typeface="Arial Unicode MS"/>
                      </a:endParaRPr>
                    </a:p>
                  </a:txBody>
                  <a:tcPr marL="5011" marR="5011" marT="5011" marB="0" anchor="ctr"/>
                </a:tc>
                <a:tc>
                  <a:txBody>
                    <a:bodyPr/>
                    <a:lstStyle/>
                    <a:p>
                      <a:pPr indent="0" algn="ctr" fontAlgn="b">
                        <a:spcAft>
                          <a:spcPts val="0"/>
                        </a:spcAft>
                      </a:pPr>
                      <a:r>
                        <a:rPr lang="ru-RU" sz="1800" kern="1200">
                          <a:solidFill>
                            <a:schemeClr val="bg1"/>
                          </a:solidFill>
                        </a:rPr>
                        <a:t>ОАЭ</a:t>
                      </a:r>
                      <a:endParaRPr lang="ru-RU" sz="1100">
                        <a:solidFill>
                          <a:schemeClr val="bg1"/>
                        </a:solidFill>
                        <a:latin typeface="Times New Roman"/>
                        <a:ea typeface="Calibri"/>
                        <a:cs typeface="Arial Unicode MS"/>
                      </a:endParaRPr>
                    </a:p>
                  </a:txBody>
                  <a:tcPr marL="45100" marR="45100" marT="4594" marB="0" anchor="ctr"/>
                </a:tc>
                <a:tc>
                  <a:txBody>
                    <a:bodyPr/>
                    <a:lstStyle/>
                    <a:p>
                      <a:pPr indent="0" algn="ctr" fontAlgn="b">
                        <a:spcAft>
                          <a:spcPts val="0"/>
                        </a:spcAft>
                      </a:pPr>
                      <a:r>
                        <a:rPr lang="ru-RU" sz="1800" kern="1200">
                          <a:solidFill>
                            <a:schemeClr val="bg1"/>
                          </a:solidFill>
                        </a:rPr>
                        <a:t>1350,0</a:t>
                      </a:r>
                      <a:endParaRPr lang="ru-RU" sz="1100">
                        <a:solidFill>
                          <a:schemeClr val="bg1"/>
                        </a:solidFill>
                        <a:latin typeface="Times New Roman"/>
                        <a:ea typeface="Calibri"/>
                        <a:cs typeface="Arial Unicode MS"/>
                      </a:endParaRPr>
                    </a:p>
                  </a:txBody>
                  <a:tcPr marL="45100" marR="45100" marT="4594" marB="0" anchor="ctr"/>
                </a:tc>
                <a:tc>
                  <a:txBody>
                    <a:bodyPr/>
                    <a:lstStyle/>
                    <a:p>
                      <a:pPr indent="0" algn="ctr">
                        <a:spcAft>
                          <a:spcPts val="0"/>
                        </a:spcAft>
                      </a:pPr>
                      <a:r>
                        <a:rPr lang="en-US" sz="1200" kern="1200" dirty="0" err="1">
                          <a:solidFill>
                            <a:schemeClr val="bg1"/>
                          </a:solidFill>
                        </a:rPr>
                        <a:t>Орбита</a:t>
                      </a:r>
                      <a:r>
                        <a:rPr lang="en-US" sz="1200" kern="1200" dirty="0">
                          <a:solidFill>
                            <a:schemeClr val="bg1"/>
                          </a:solidFill>
                        </a:rPr>
                        <a:t> </a:t>
                      </a:r>
                      <a:r>
                        <a:rPr lang="en-US" sz="1200" kern="1200" dirty="0" err="1">
                          <a:solidFill>
                            <a:schemeClr val="bg1"/>
                          </a:solidFill>
                        </a:rPr>
                        <a:t>Марса</a:t>
                      </a:r>
                      <a:endParaRPr lang="ru-RU" sz="1100" dirty="0">
                        <a:solidFill>
                          <a:schemeClr val="bg1"/>
                        </a:solidFill>
                        <a:latin typeface="Times New Roman"/>
                        <a:ea typeface="Calibri"/>
                        <a:cs typeface="Arial Unicode MS"/>
                      </a:endParaRPr>
                    </a:p>
                  </a:txBody>
                  <a:tcPr marL="45100" marR="45100" marT="4594" marB="0" anchor="ctr"/>
                </a:tc>
              </a:tr>
              <a:tr h="325304">
                <a:tc>
                  <a:txBody>
                    <a:bodyPr/>
                    <a:lstStyle/>
                    <a:p>
                      <a:pPr indent="0" algn="ctr">
                        <a:spcAft>
                          <a:spcPts val="0"/>
                        </a:spcAft>
                      </a:pPr>
                      <a:r>
                        <a:rPr lang="ru-RU" sz="1800" kern="1200">
                          <a:solidFill>
                            <a:schemeClr val="bg1"/>
                          </a:solidFill>
                        </a:rPr>
                        <a:t>10</a:t>
                      </a:r>
                      <a:endParaRPr lang="ru-RU" sz="1100">
                        <a:solidFill>
                          <a:schemeClr val="bg1"/>
                        </a:solidFill>
                        <a:latin typeface="Times New Roman"/>
                        <a:ea typeface="Calibri"/>
                        <a:cs typeface="Arial Unicode MS"/>
                      </a:endParaRPr>
                    </a:p>
                  </a:txBody>
                  <a:tcPr marL="45100" marR="45100" marT="4594" marB="0" anchor="ctr"/>
                </a:tc>
                <a:tc>
                  <a:txBody>
                    <a:bodyPr/>
                    <a:lstStyle/>
                    <a:p>
                      <a:pPr indent="0" algn="ctr">
                        <a:spcAft>
                          <a:spcPts val="0"/>
                        </a:spcAft>
                      </a:pPr>
                      <a:r>
                        <a:rPr lang="ru-RU" sz="1800" kern="1200" dirty="0">
                          <a:solidFill>
                            <a:schemeClr val="bg1"/>
                          </a:solidFill>
                        </a:rPr>
                        <a:t>23.07.20</a:t>
                      </a:r>
                      <a:endParaRPr lang="ru-RU" sz="1800" dirty="0">
                        <a:solidFill>
                          <a:schemeClr val="bg1"/>
                        </a:solidFill>
                        <a:latin typeface="Times New Roman"/>
                        <a:ea typeface="Calibri"/>
                        <a:cs typeface="Arial Unicode MS"/>
                      </a:endParaRPr>
                    </a:p>
                  </a:txBody>
                  <a:tcPr marL="45100" marR="45100" marT="4594" marB="0" anchor="ctr"/>
                </a:tc>
                <a:tc>
                  <a:txBody>
                    <a:bodyPr/>
                    <a:lstStyle/>
                    <a:p>
                      <a:pPr indent="0" algn="ctr" fontAlgn="b">
                        <a:spcAft>
                          <a:spcPts val="0"/>
                        </a:spcAft>
                      </a:pPr>
                      <a:r>
                        <a:rPr lang="en-US" sz="1600" kern="1200" dirty="0" err="1">
                          <a:solidFill>
                            <a:schemeClr val="bg1"/>
                          </a:solidFill>
                        </a:rPr>
                        <a:t>Tianwen</a:t>
                      </a:r>
                      <a:r>
                        <a:rPr lang="en-US" sz="1600" kern="1200" dirty="0">
                          <a:solidFill>
                            <a:schemeClr val="bg1"/>
                          </a:solidFill>
                        </a:rPr>
                        <a:t> 1</a:t>
                      </a:r>
                      <a:endParaRPr lang="ru-RU" sz="1600" dirty="0">
                        <a:solidFill>
                          <a:schemeClr val="bg1"/>
                        </a:solidFill>
                        <a:latin typeface="Times New Roman"/>
                        <a:ea typeface="Calibri"/>
                        <a:cs typeface="Arial Unicode MS"/>
                      </a:endParaRPr>
                    </a:p>
                  </a:txBody>
                  <a:tcPr marL="5011" marR="5011" marT="5011" marB="0" anchor="ctr"/>
                </a:tc>
                <a:tc>
                  <a:txBody>
                    <a:bodyPr/>
                    <a:lstStyle/>
                    <a:p>
                      <a:pPr indent="0" algn="ctr" fontAlgn="b">
                        <a:spcAft>
                          <a:spcPts val="0"/>
                        </a:spcAft>
                      </a:pPr>
                      <a:r>
                        <a:rPr lang="ru-RU" sz="1800" kern="1200">
                          <a:solidFill>
                            <a:schemeClr val="bg1"/>
                          </a:solidFill>
                        </a:rPr>
                        <a:t>КНР</a:t>
                      </a:r>
                      <a:endParaRPr lang="ru-RU" sz="1100">
                        <a:solidFill>
                          <a:schemeClr val="bg1"/>
                        </a:solidFill>
                        <a:latin typeface="Times New Roman"/>
                        <a:ea typeface="Calibri"/>
                        <a:cs typeface="Arial Unicode MS"/>
                      </a:endParaRPr>
                    </a:p>
                  </a:txBody>
                  <a:tcPr marL="45100" marR="45100" marT="4594" marB="0" anchor="ctr"/>
                </a:tc>
                <a:tc>
                  <a:txBody>
                    <a:bodyPr/>
                    <a:lstStyle/>
                    <a:p>
                      <a:pPr indent="0" algn="ctr" fontAlgn="b">
                        <a:spcAft>
                          <a:spcPts val="0"/>
                        </a:spcAft>
                      </a:pPr>
                      <a:r>
                        <a:rPr lang="ru-RU" sz="1800" kern="1200">
                          <a:solidFill>
                            <a:schemeClr val="bg1"/>
                          </a:solidFill>
                        </a:rPr>
                        <a:t>5000,0</a:t>
                      </a:r>
                      <a:endParaRPr lang="ru-RU" sz="1100">
                        <a:solidFill>
                          <a:schemeClr val="bg1"/>
                        </a:solidFill>
                        <a:latin typeface="Times New Roman"/>
                        <a:ea typeface="Calibri"/>
                        <a:cs typeface="Arial Unicode MS"/>
                      </a:endParaRPr>
                    </a:p>
                  </a:txBody>
                  <a:tcPr marL="45100" marR="45100" marT="4594" marB="0" anchor="ctr"/>
                </a:tc>
                <a:tc>
                  <a:txBody>
                    <a:bodyPr/>
                    <a:lstStyle/>
                    <a:p>
                      <a:pPr indent="0" algn="ctr">
                        <a:spcAft>
                          <a:spcPts val="0"/>
                        </a:spcAft>
                      </a:pPr>
                      <a:r>
                        <a:rPr lang="en-US" sz="1200" kern="1200" dirty="0">
                          <a:solidFill>
                            <a:schemeClr val="bg1"/>
                          </a:solidFill>
                        </a:rPr>
                        <a:t>Марсоход</a:t>
                      </a:r>
                      <a:endParaRPr lang="ru-RU" sz="1100" dirty="0">
                        <a:solidFill>
                          <a:schemeClr val="bg1"/>
                        </a:solidFill>
                        <a:latin typeface="Times New Roman"/>
                        <a:ea typeface="Calibri"/>
                        <a:cs typeface="Arial Unicode MS"/>
                      </a:endParaRPr>
                    </a:p>
                  </a:txBody>
                  <a:tcPr marL="45100" marR="45100" marT="4594" marB="0" anchor="ctr"/>
                </a:tc>
              </a:tr>
              <a:tr h="325304">
                <a:tc>
                  <a:txBody>
                    <a:bodyPr/>
                    <a:lstStyle/>
                    <a:p>
                      <a:pPr indent="0" algn="ctr">
                        <a:spcAft>
                          <a:spcPts val="0"/>
                        </a:spcAft>
                      </a:pPr>
                      <a:r>
                        <a:rPr lang="ru-RU" sz="1800" kern="1200">
                          <a:solidFill>
                            <a:schemeClr val="bg1"/>
                          </a:solidFill>
                        </a:rPr>
                        <a:t>11</a:t>
                      </a:r>
                      <a:endParaRPr lang="ru-RU" sz="1100">
                        <a:solidFill>
                          <a:schemeClr val="bg1"/>
                        </a:solidFill>
                        <a:latin typeface="Times New Roman"/>
                        <a:ea typeface="Calibri"/>
                        <a:cs typeface="Arial Unicode MS"/>
                      </a:endParaRPr>
                    </a:p>
                  </a:txBody>
                  <a:tcPr marL="45100" marR="45100" marT="4594" marB="0" anchor="ctr"/>
                </a:tc>
                <a:tc>
                  <a:txBody>
                    <a:bodyPr/>
                    <a:lstStyle/>
                    <a:p>
                      <a:pPr indent="0" algn="ctr">
                        <a:spcAft>
                          <a:spcPts val="0"/>
                        </a:spcAft>
                      </a:pPr>
                      <a:r>
                        <a:rPr lang="ru-RU" sz="1800" kern="1200" dirty="0">
                          <a:solidFill>
                            <a:schemeClr val="bg1"/>
                          </a:solidFill>
                        </a:rPr>
                        <a:t>30.07.20</a:t>
                      </a:r>
                      <a:endParaRPr lang="ru-RU" sz="1800" dirty="0">
                        <a:solidFill>
                          <a:schemeClr val="bg1"/>
                        </a:solidFill>
                        <a:latin typeface="Times New Roman"/>
                        <a:ea typeface="Calibri"/>
                        <a:cs typeface="Arial Unicode MS"/>
                      </a:endParaRPr>
                    </a:p>
                  </a:txBody>
                  <a:tcPr marL="45100" marR="45100" marT="4594" marB="0" anchor="ctr"/>
                </a:tc>
                <a:tc>
                  <a:txBody>
                    <a:bodyPr/>
                    <a:lstStyle/>
                    <a:p>
                      <a:pPr indent="0" algn="ctr" fontAlgn="b">
                        <a:spcAft>
                          <a:spcPts val="0"/>
                        </a:spcAft>
                      </a:pPr>
                      <a:r>
                        <a:rPr lang="en-US" sz="1600" kern="1200" dirty="0">
                          <a:solidFill>
                            <a:schemeClr val="bg1"/>
                          </a:solidFill>
                        </a:rPr>
                        <a:t>Mars 2020</a:t>
                      </a:r>
                      <a:endParaRPr lang="ru-RU" sz="1600" dirty="0">
                        <a:solidFill>
                          <a:schemeClr val="bg1"/>
                        </a:solidFill>
                        <a:latin typeface="Times New Roman"/>
                        <a:ea typeface="Calibri"/>
                        <a:cs typeface="Arial Unicode MS"/>
                      </a:endParaRPr>
                    </a:p>
                  </a:txBody>
                  <a:tcPr marL="5011" marR="5011" marT="5011" marB="0" anchor="ctr"/>
                </a:tc>
                <a:tc>
                  <a:txBody>
                    <a:bodyPr/>
                    <a:lstStyle/>
                    <a:p>
                      <a:pPr indent="0" algn="ctr" fontAlgn="b">
                        <a:spcAft>
                          <a:spcPts val="0"/>
                        </a:spcAft>
                      </a:pPr>
                      <a:r>
                        <a:rPr lang="ru-RU" sz="1800" kern="1200">
                          <a:solidFill>
                            <a:schemeClr val="bg1"/>
                          </a:solidFill>
                        </a:rPr>
                        <a:t>США</a:t>
                      </a:r>
                      <a:endParaRPr lang="ru-RU" sz="1100">
                        <a:solidFill>
                          <a:schemeClr val="bg1"/>
                        </a:solidFill>
                        <a:latin typeface="Times New Roman"/>
                        <a:ea typeface="Calibri"/>
                        <a:cs typeface="Arial Unicode MS"/>
                      </a:endParaRPr>
                    </a:p>
                  </a:txBody>
                  <a:tcPr marL="45100" marR="45100" marT="4594" marB="0" anchor="ctr"/>
                </a:tc>
                <a:tc>
                  <a:txBody>
                    <a:bodyPr/>
                    <a:lstStyle/>
                    <a:p>
                      <a:pPr indent="0" algn="ctr" fontAlgn="b">
                        <a:spcAft>
                          <a:spcPts val="0"/>
                        </a:spcAft>
                      </a:pPr>
                      <a:r>
                        <a:rPr lang="ru-RU" sz="1800" kern="1200">
                          <a:solidFill>
                            <a:schemeClr val="bg1"/>
                          </a:solidFill>
                        </a:rPr>
                        <a:t>3839,0</a:t>
                      </a:r>
                      <a:endParaRPr lang="ru-RU" sz="1100">
                        <a:solidFill>
                          <a:schemeClr val="bg1"/>
                        </a:solidFill>
                        <a:latin typeface="Times New Roman"/>
                        <a:ea typeface="Calibri"/>
                        <a:cs typeface="Arial Unicode MS"/>
                      </a:endParaRPr>
                    </a:p>
                  </a:txBody>
                  <a:tcPr marL="45100" marR="45100" marT="4594" marB="0" anchor="ctr"/>
                </a:tc>
                <a:tc>
                  <a:txBody>
                    <a:bodyPr/>
                    <a:lstStyle/>
                    <a:p>
                      <a:pPr indent="0" algn="ctr">
                        <a:spcAft>
                          <a:spcPts val="0"/>
                        </a:spcAft>
                      </a:pPr>
                      <a:r>
                        <a:rPr lang="en-US" sz="1200" kern="1200" dirty="0">
                          <a:solidFill>
                            <a:schemeClr val="bg1"/>
                          </a:solidFill>
                        </a:rPr>
                        <a:t>Марсоход</a:t>
                      </a:r>
                      <a:endParaRPr lang="ru-RU" sz="1100" dirty="0">
                        <a:solidFill>
                          <a:schemeClr val="bg1"/>
                        </a:solidFill>
                        <a:latin typeface="Times New Roman"/>
                        <a:ea typeface="Calibri"/>
                        <a:cs typeface="Arial Unicode MS"/>
                      </a:endParaRPr>
                    </a:p>
                  </a:txBody>
                  <a:tcPr marL="45100" marR="45100" marT="4594" marB="0" anchor="ctr"/>
                </a:tc>
              </a:tr>
            </a:tbl>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5" name="Таблица 4"/>
          <p:cNvGraphicFramePr>
            <a:graphicFrameLocks noGrp="1"/>
          </p:cNvGraphicFramePr>
          <p:nvPr/>
        </p:nvGraphicFramePr>
        <p:xfrm>
          <a:off x="1928794" y="285728"/>
          <a:ext cx="6286544" cy="617220"/>
        </p:xfrm>
        <a:graphic>
          <a:graphicData uri="http://schemas.openxmlformats.org/drawingml/2006/table">
            <a:tbl>
              <a:tblPr/>
              <a:tblGrid>
                <a:gridCol w="6286544"/>
              </a:tblGrid>
              <a:tr h="182880">
                <a:tc>
                  <a:txBody>
                    <a:bodyPr/>
                    <a:lstStyle/>
                    <a:p>
                      <a:pPr algn="ctr"/>
                      <a:r>
                        <a:rPr lang="en-US" sz="2000" b="1" dirty="0" smtClean="0"/>
                        <a:t>Mars Odyssey</a:t>
                      </a:r>
                    </a:p>
                    <a:p>
                      <a:pPr algn="ctr" fontAlgn="b"/>
                      <a:r>
                        <a:rPr lang="ru-RU" sz="2000" b="0" i="1" u="none" strike="noStrike" dirty="0" smtClean="0">
                          <a:solidFill>
                            <a:schemeClr val="tx1"/>
                          </a:solidFill>
                          <a:latin typeface="Calibri"/>
                        </a:rPr>
                        <a:t>(США)</a:t>
                      </a:r>
                    </a:p>
                  </a:txBody>
                  <a:tcPr marL="7620" marR="7620" marT="7620" marB="0" anchor="b">
                    <a:lnL>
                      <a:noFill/>
                    </a:lnL>
                    <a:lnR>
                      <a:noFill/>
                    </a:lnR>
                    <a:lnT>
                      <a:noFill/>
                    </a:lnT>
                    <a:lnB>
                      <a:noFill/>
                    </a:lnB>
                  </a:tcPr>
                </a:tc>
              </a:tr>
            </a:tbl>
          </a:graphicData>
        </a:graphic>
      </p:graphicFrame>
      <p:pic>
        <p:nvPicPr>
          <p:cNvPr id="54274" name="Picture 2" descr="https://space.skyrocket.de/img_sat/mars-odyssey-2001__1.jpg"/>
          <p:cNvPicPr>
            <a:picLocks noChangeAspect="1" noChangeArrowheads="1"/>
          </p:cNvPicPr>
          <p:nvPr/>
        </p:nvPicPr>
        <p:blipFill>
          <a:blip r:embed="rId5" cstate="print"/>
          <a:srcRect/>
          <a:stretch>
            <a:fillRect/>
          </a:stretch>
        </p:blipFill>
        <p:spPr bwMode="auto">
          <a:xfrm>
            <a:off x="357158" y="1000108"/>
            <a:ext cx="4786346" cy="3087194"/>
          </a:xfrm>
          <a:prstGeom prst="rect">
            <a:avLst/>
          </a:prstGeom>
          <a:noFill/>
        </p:spPr>
      </p:pic>
      <p:graphicFrame>
        <p:nvGraphicFramePr>
          <p:cNvPr id="12" name="Таблица 11"/>
          <p:cNvGraphicFramePr>
            <a:graphicFrameLocks noGrp="1"/>
          </p:cNvGraphicFramePr>
          <p:nvPr/>
        </p:nvGraphicFramePr>
        <p:xfrm>
          <a:off x="5429256" y="3071810"/>
          <a:ext cx="3412177" cy="975360"/>
        </p:xfrm>
        <a:graphic>
          <a:graphicData uri="http://schemas.openxmlformats.org/drawingml/2006/table">
            <a:tbl>
              <a:tblPr>
                <a:tableStyleId>{18603FDC-E32A-4AB5-989C-0864C3EAD2B8}</a:tableStyleId>
              </a:tblPr>
              <a:tblGrid>
                <a:gridCol w="1637626"/>
                <a:gridCol w="1219808"/>
                <a:gridCol w="554743"/>
              </a:tblGrid>
              <a:tr h="0">
                <a:tc>
                  <a:txBody>
                    <a:bodyPr/>
                    <a:lstStyle/>
                    <a:p>
                      <a:pPr indent="0" algn="just">
                        <a:spcAft>
                          <a:spcPts val="450"/>
                        </a:spcAft>
                      </a:pPr>
                      <a:r>
                        <a:rPr lang="ru-RU" sz="1600" dirty="0">
                          <a:solidFill>
                            <a:schemeClr val="bg1"/>
                          </a:solidFill>
                        </a:rPr>
                        <a:t>Дата запуска </a:t>
                      </a:r>
                      <a:endParaRPr lang="ru-RU" sz="1600" dirty="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ru-RU" sz="1600">
                          <a:solidFill>
                            <a:schemeClr val="bg1"/>
                          </a:solidFill>
                        </a:rPr>
                        <a:t>07.04.01</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endParaRPr lang="ru-RU" sz="1600">
                        <a:solidFill>
                          <a:schemeClr val="bg1"/>
                        </a:solidFill>
                        <a:latin typeface="Times New Roman"/>
                        <a:ea typeface="Times New Roman"/>
                        <a:cs typeface="Times New Roman"/>
                      </a:endParaRPr>
                    </a:p>
                  </a:txBody>
                  <a:tcPr marL="68580" marR="68580" marT="0" marB="0"/>
                </a:tc>
              </a:tr>
              <a:tr h="0">
                <a:tc>
                  <a:txBody>
                    <a:bodyPr/>
                    <a:lstStyle/>
                    <a:p>
                      <a:pPr indent="0" algn="just">
                        <a:spcAft>
                          <a:spcPts val="450"/>
                        </a:spcAft>
                      </a:pPr>
                      <a:r>
                        <a:rPr lang="ru-RU" sz="1600">
                          <a:solidFill>
                            <a:schemeClr val="bg1"/>
                          </a:solidFill>
                        </a:rPr>
                        <a:t>Срок службы</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ru-RU" sz="1600">
                          <a:solidFill>
                            <a:schemeClr val="bg1"/>
                          </a:solidFill>
                        </a:rPr>
                        <a:t>19,6</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ru-RU" sz="1600">
                          <a:solidFill>
                            <a:schemeClr val="bg1"/>
                          </a:solidFill>
                        </a:rPr>
                        <a:t>лет</a:t>
                      </a:r>
                      <a:endParaRPr lang="ru-RU" sz="1600">
                        <a:solidFill>
                          <a:schemeClr val="bg1"/>
                        </a:solidFill>
                        <a:latin typeface="Times New Roman"/>
                        <a:ea typeface="Calibri"/>
                        <a:cs typeface="Arial Unicode MS"/>
                      </a:endParaRPr>
                    </a:p>
                  </a:txBody>
                  <a:tcPr marL="68580" marR="68580" marT="0" marB="0"/>
                </a:tc>
              </a:tr>
              <a:tr h="0">
                <a:tc>
                  <a:txBody>
                    <a:bodyPr/>
                    <a:lstStyle/>
                    <a:p>
                      <a:pPr indent="0" algn="just">
                        <a:spcAft>
                          <a:spcPts val="450"/>
                        </a:spcAft>
                      </a:pPr>
                      <a:r>
                        <a:rPr lang="ru-RU" sz="1600">
                          <a:solidFill>
                            <a:schemeClr val="bg1"/>
                          </a:solidFill>
                        </a:rPr>
                        <a:t>Масса</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ru-RU" sz="1600">
                          <a:solidFill>
                            <a:schemeClr val="bg1"/>
                          </a:solidFill>
                        </a:rPr>
                        <a:t>758</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ru-RU" sz="1600">
                          <a:solidFill>
                            <a:schemeClr val="bg1"/>
                          </a:solidFill>
                        </a:rPr>
                        <a:t>кг</a:t>
                      </a:r>
                      <a:endParaRPr lang="ru-RU" sz="1600">
                        <a:solidFill>
                          <a:schemeClr val="bg1"/>
                        </a:solidFill>
                        <a:latin typeface="Times New Roman"/>
                        <a:ea typeface="Calibri"/>
                        <a:cs typeface="Arial Unicode MS"/>
                      </a:endParaRPr>
                    </a:p>
                  </a:txBody>
                  <a:tcPr marL="68580" marR="68580" marT="0" marB="0"/>
                </a:tc>
              </a:tr>
              <a:tr h="0">
                <a:tc>
                  <a:txBody>
                    <a:bodyPr/>
                    <a:lstStyle/>
                    <a:p>
                      <a:pPr indent="0" algn="just">
                        <a:spcAft>
                          <a:spcPts val="450"/>
                        </a:spcAft>
                      </a:pPr>
                      <a:r>
                        <a:rPr lang="ru-RU" sz="1600">
                          <a:solidFill>
                            <a:schemeClr val="bg1"/>
                          </a:solidFill>
                        </a:rPr>
                        <a:t>Орбита</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ru-RU" sz="1600">
                          <a:solidFill>
                            <a:schemeClr val="bg1"/>
                          </a:solidFill>
                        </a:rPr>
                        <a:t>400 × 400</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ru-RU" sz="1600" dirty="0">
                          <a:solidFill>
                            <a:schemeClr val="bg1"/>
                          </a:solidFill>
                        </a:rPr>
                        <a:t>км</a:t>
                      </a:r>
                      <a:endParaRPr lang="ru-RU" sz="1600" dirty="0">
                        <a:solidFill>
                          <a:schemeClr val="bg1"/>
                        </a:solidFill>
                        <a:latin typeface="Times New Roman"/>
                        <a:ea typeface="Calibri"/>
                        <a:cs typeface="Arial Unicode MS"/>
                      </a:endParaRPr>
                    </a:p>
                  </a:txBody>
                  <a:tcPr marL="68580" marR="68580" marT="0" marB="0"/>
                </a:tc>
              </a:tr>
            </a:tbl>
          </a:graphicData>
        </a:graphic>
      </p:graphicFrame>
      <p:graphicFrame>
        <p:nvGraphicFramePr>
          <p:cNvPr id="13" name="Таблица 12"/>
          <p:cNvGraphicFramePr>
            <a:graphicFrameLocks noGrp="1"/>
          </p:cNvGraphicFramePr>
          <p:nvPr/>
        </p:nvGraphicFramePr>
        <p:xfrm>
          <a:off x="428596" y="4714884"/>
          <a:ext cx="6072230" cy="1219200"/>
        </p:xfrm>
        <a:graphic>
          <a:graphicData uri="http://schemas.openxmlformats.org/drawingml/2006/table">
            <a:tbl>
              <a:tblPr>
                <a:tableStyleId>{18603FDC-E32A-4AB5-989C-0864C3EAD2B8}</a:tableStyleId>
              </a:tblPr>
              <a:tblGrid>
                <a:gridCol w="2000264"/>
                <a:gridCol w="4071966"/>
              </a:tblGrid>
              <a:tr h="0">
                <a:tc gridSpan="2">
                  <a:txBody>
                    <a:bodyPr/>
                    <a:lstStyle/>
                    <a:p>
                      <a:pPr indent="0" algn="just">
                        <a:spcAft>
                          <a:spcPts val="450"/>
                        </a:spcAft>
                      </a:pPr>
                      <a:r>
                        <a:rPr lang="ru-RU" sz="1600" dirty="0">
                          <a:solidFill>
                            <a:schemeClr val="bg1"/>
                          </a:solidFill>
                        </a:rPr>
                        <a:t>Основные приборы (эксперименты)</a:t>
                      </a:r>
                      <a:endParaRPr lang="ru-RU" sz="1600" dirty="0">
                        <a:solidFill>
                          <a:schemeClr val="bg1"/>
                        </a:solidFill>
                        <a:latin typeface="Times New Roman"/>
                        <a:ea typeface="Calibri"/>
                        <a:cs typeface="Arial Unicode MS"/>
                      </a:endParaRPr>
                    </a:p>
                  </a:txBody>
                  <a:tcPr marL="68580" marR="68580" marT="0" marB="0"/>
                </a:tc>
                <a:tc hMerge="1">
                  <a:txBody>
                    <a:bodyPr/>
                    <a:lstStyle/>
                    <a:p>
                      <a:endParaRPr lang="ru-RU"/>
                    </a:p>
                  </a:txBody>
                  <a:tcPr/>
                </a:tc>
              </a:tr>
              <a:tr h="0">
                <a:tc>
                  <a:txBody>
                    <a:bodyPr/>
                    <a:lstStyle/>
                    <a:p>
                      <a:pPr indent="0" algn="just">
                        <a:spcAft>
                          <a:spcPts val="450"/>
                        </a:spcAft>
                      </a:pPr>
                      <a:r>
                        <a:rPr lang="ru-RU" sz="1600">
                          <a:solidFill>
                            <a:schemeClr val="bg1"/>
                          </a:solidFill>
                        </a:rPr>
                        <a:t>Гамма-лучевой спектрометр GRS</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endParaRPr lang="en-US" sz="1600">
                        <a:solidFill>
                          <a:schemeClr val="bg1"/>
                        </a:solidFill>
                        <a:latin typeface="Times New Roman"/>
                        <a:ea typeface="Calibri"/>
                        <a:cs typeface="Arial Unicode MS"/>
                      </a:endParaRPr>
                    </a:p>
                  </a:txBody>
                  <a:tcPr marL="68580" marR="68580" marT="0" marB="0"/>
                </a:tc>
              </a:tr>
              <a:tr h="0">
                <a:tc>
                  <a:txBody>
                    <a:bodyPr/>
                    <a:lstStyle/>
                    <a:p>
                      <a:pPr indent="0" algn="just">
                        <a:spcAft>
                          <a:spcPts val="450"/>
                        </a:spcAft>
                      </a:pPr>
                      <a:r>
                        <a:rPr lang="ru-RU" sz="1600">
                          <a:solidFill>
                            <a:schemeClr val="bg1"/>
                          </a:solidFill>
                        </a:rPr>
                        <a:t>Аппаратура MARIE</a:t>
                      </a:r>
                      <a:endParaRPr lang="ru-RU" sz="1600">
                        <a:solidFill>
                          <a:schemeClr val="bg1"/>
                        </a:solidFill>
                        <a:latin typeface="Times New Roman"/>
                        <a:ea typeface="Calibri"/>
                        <a:cs typeface="Arial Unicode MS"/>
                      </a:endParaRPr>
                    </a:p>
                  </a:txBody>
                  <a:tcPr marL="68580" marR="68580" marT="0" marB="0"/>
                </a:tc>
                <a:tc>
                  <a:txBody>
                    <a:bodyPr/>
                    <a:lstStyle/>
                    <a:p>
                      <a:pPr indent="0" algn="l">
                        <a:spcAft>
                          <a:spcPts val="450"/>
                        </a:spcAft>
                      </a:pPr>
                      <a:r>
                        <a:rPr lang="ru-RU" sz="1600" dirty="0" err="1">
                          <a:solidFill>
                            <a:schemeClr val="bg1"/>
                          </a:solidFill>
                        </a:rPr>
                        <a:t>Mars</a:t>
                      </a:r>
                      <a:r>
                        <a:rPr lang="ru-RU" sz="1600" dirty="0">
                          <a:solidFill>
                            <a:schemeClr val="bg1"/>
                          </a:solidFill>
                        </a:rPr>
                        <a:t> </a:t>
                      </a:r>
                      <a:r>
                        <a:rPr lang="ru-RU" sz="1600" dirty="0" err="1">
                          <a:solidFill>
                            <a:schemeClr val="bg1"/>
                          </a:solidFill>
                        </a:rPr>
                        <a:t>Radiation</a:t>
                      </a:r>
                      <a:r>
                        <a:rPr lang="ru-RU" sz="1600" dirty="0">
                          <a:solidFill>
                            <a:schemeClr val="bg1"/>
                          </a:solidFill>
                        </a:rPr>
                        <a:t> </a:t>
                      </a:r>
                      <a:r>
                        <a:rPr lang="ru-RU" sz="1600" dirty="0" err="1">
                          <a:solidFill>
                            <a:schemeClr val="bg1"/>
                          </a:solidFill>
                        </a:rPr>
                        <a:t>Environment</a:t>
                      </a:r>
                      <a:r>
                        <a:rPr lang="ru-RU" sz="1600" dirty="0">
                          <a:solidFill>
                            <a:schemeClr val="bg1"/>
                          </a:solidFill>
                        </a:rPr>
                        <a:t> </a:t>
                      </a:r>
                      <a:r>
                        <a:rPr lang="ru-RU" sz="1600" dirty="0" err="1">
                          <a:solidFill>
                            <a:schemeClr val="bg1"/>
                          </a:solidFill>
                        </a:rPr>
                        <a:t>Experiment</a:t>
                      </a:r>
                      <a:endParaRPr lang="ru-RU" sz="1600" dirty="0">
                        <a:solidFill>
                          <a:schemeClr val="bg1"/>
                        </a:solidFill>
                        <a:latin typeface="Times New Roman"/>
                        <a:ea typeface="Calibri"/>
                        <a:cs typeface="Arial Unicode MS"/>
                      </a:endParaRPr>
                    </a:p>
                  </a:txBody>
                  <a:tcPr marL="68580" marR="68580" marT="0" marB="0"/>
                </a:tc>
              </a:tr>
              <a:tr h="0">
                <a:tc>
                  <a:txBody>
                    <a:bodyPr/>
                    <a:lstStyle/>
                    <a:p>
                      <a:pPr indent="0" algn="just">
                        <a:spcAft>
                          <a:spcPts val="450"/>
                        </a:spcAft>
                      </a:pPr>
                      <a:r>
                        <a:rPr lang="ru-RU" sz="1600">
                          <a:solidFill>
                            <a:schemeClr val="bg1"/>
                          </a:solidFill>
                        </a:rPr>
                        <a:t>Прибор THEMIS</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ru-RU" sz="1600" dirty="0" err="1">
                          <a:solidFill>
                            <a:schemeClr val="bg1"/>
                          </a:solidFill>
                        </a:rPr>
                        <a:t>Thermal</a:t>
                      </a:r>
                      <a:r>
                        <a:rPr lang="ru-RU" sz="1600" dirty="0">
                          <a:solidFill>
                            <a:schemeClr val="bg1"/>
                          </a:solidFill>
                        </a:rPr>
                        <a:t> </a:t>
                      </a:r>
                      <a:r>
                        <a:rPr lang="ru-RU" sz="1600" dirty="0" err="1">
                          <a:solidFill>
                            <a:schemeClr val="bg1"/>
                          </a:solidFill>
                        </a:rPr>
                        <a:t>Emission</a:t>
                      </a:r>
                      <a:r>
                        <a:rPr lang="ru-RU" sz="1600" dirty="0">
                          <a:solidFill>
                            <a:schemeClr val="bg1"/>
                          </a:solidFill>
                        </a:rPr>
                        <a:t> </a:t>
                      </a:r>
                      <a:r>
                        <a:rPr lang="ru-RU" sz="1600" dirty="0" err="1">
                          <a:solidFill>
                            <a:schemeClr val="bg1"/>
                          </a:solidFill>
                        </a:rPr>
                        <a:t>Imaging</a:t>
                      </a:r>
                      <a:r>
                        <a:rPr lang="ru-RU" sz="1600" dirty="0">
                          <a:solidFill>
                            <a:schemeClr val="bg1"/>
                          </a:solidFill>
                        </a:rPr>
                        <a:t> </a:t>
                      </a:r>
                      <a:r>
                        <a:rPr lang="ru-RU" sz="1600" dirty="0" err="1">
                          <a:solidFill>
                            <a:schemeClr val="bg1"/>
                          </a:solidFill>
                        </a:rPr>
                        <a:t>System</a:t>
                      </a:r>
                      <a:endParaRPr lang="ru-RU" sz="1600" dirty="0">
                        <a:solidFill>
                          <a:schemeClr val="bg1"/>
                        </a:solidFill>
                        <a:latin typeface="Times New Roman"/>
                        <a:ea typeface="Calibri"/>
                        <a:cs typeface="Arial Unicode MS"/>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5" name="Таблица 4"/>
          <p:cNvGraphicFramePr>
            <a:graphicFrameLocks noGrp="1"/>
          </p:cNvGraphicFramePr>
          <p:nvPr/>
        </p:nvGraphicFramePr>
        <p:xfrm>
          <a:off x="1928794" y="285728"/>
          <a:ext cx="6286544" cy="312420"/>
        </p:xfrm>
        <a:graphic>
          <a:graphicData uri="http://schemas.openxmlformats.org/drawingml/2006/table">
            <a:tbl>
              <a:tblPr/>
              <a:tblGrid>
                <a:gridCol w="6286544"/>
              </a:tblGrid>
              <a:tr h="182880">
                <a:tc>
                  <a:txBody>
                    <a:bodyPr/>
                    <a:lstStyle/>
                    <a:p>
                      <a:pPr algn="ctr"/>
                      <a:r>
                        <a:rPr lang="en-US" sz="2000" b="1" dirty="0" smtClean="0"/>
                        <a:t>Mars Express </a:t>
                      </a:r>
                      <a:r>
                        <a:rPr lang="ru-RU" sz="2000" b="0" i="1" u="none" strike="noStrike" dirty="0" smtClean="0">
                          <a:solidFill>
                            <a:schemeClr val="tx1"/>
                          </a:solidFill>
                          <a:latin typeface="Calibri"/>
                        </a:rPr>
                        <a:t>(Европа)</a:t>
                      </a:r>
                    </a:p>
                  </a:txBody>
                  <a:tcPr marL="7620" marR="7620" marT="7620" marB="0" anchor="b">
                    <a:lnL>
                      <a:noFill/>
                    </a:lnL>
                    <a:lnR>
                      <a:noFill/>
                    </a:lnR>
                    <a:lnT>
                      <a:noFill/>
                    </a:lnT>
                    <a:lnB>
                      <a:noFill/>
                    </a:lnB>
                  </a:tcPr>
                </a:tc>
              </a:tr>
            </a:tbl>
          </a:graphicData>
        </a:graphic>
      </p:graphicFrame>
      <p:pic>
        <p:nvPicPr>
          <p:cNvPr id="56322" name="Picture 2" descr="https://www.esa.int/var/esa/storage/images/esa_multimedia/images/2003/01/mars_express_and_beagle/17113258-1-eng-GB/Mars_Express_and_Beagle.jpg"/>
          <p:cNvPicPr>
            <a:picLocks noChangeAspect="1" noChangeArrowheads="1"/>
          </p:cNvPicPr>
          <p:nvPr/>
        </p:nvPicPr>
        <p:blipFill>
          <a:blip r:embed="rId5" cstate="print"/>
          <a:srcRect/>
          <a:stretch>
            <a:fillRect/>
          </a:stretch>
        </p:blipFill>
        <p:spPr bwMode="auto">
          <a:xfrm>
            <a:off x="357159" y="857232"/>
            <a:ext cx="4429156" cy="3767313"/>
          </a:xfrm>
          <a:prstGeom prst="rect">
            <a:avLst/>
          </a:prstGeom>
          <a:noFill/>
        </p:spPr>
      </p:pic>
      <p:graphicFrame>
        <p:nvGraphicFramePr>
          <p:cNvPr id="15" name="Таблица 14"/>
          <p:cNvGraphicFramePr>
            <a:graphicFrameLocks noGrp="1"/>
          </p:cNvGraphicFramePr>
          <p:nvPr/>
        </p:nvGraphicFramePr>
        <p:xfrm>
          <a:off x="5857884" y="1071546"/>
          <a:ext cx="3126425" cy="975360"/>
        </p:xfrm>
        <a:graphic>
          <a:graphicData uri="http://schemas.openxmlformats.org/drawingml/2006/table">
            <a:tbl>
              <a:tblPr>
                <a:tableStyleId>{18603FDC-E32A-4AB5-989C-0864C3EAD2B8}</a:tableStyleId>
              </a:tblPr>
              <a:tblGrid>
                <a:gridCol w="1500483"/>
                <a:gridCol w="1117656"/>
                <a:gridCol w="508286"/>
              </a:tblGrid>
              <a:tr h="0">
                <a:tc>
                  <a:txBody>
                    <a:bodyPr/>
                    <a:lstStyle/>
                    <a:p>
                      <a:pPr indent="0" algn="just">
                        <a:spcAft>
                          <a:spcPts val="450"/>
                        </a:spcAft>
                      </a:pPr>
                      <a:r>
                        <a:rPr lang="ru-RU" sz="1600">
                          <a:solidFill>
                            <a:schemeClr val="bg1"/>
                          </a:solidFill>
                        </a:rPr>
                        <a:t>Дата запуска </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ru-RU" sz="1600">
                          <a:solidFill>
                            <a:schemeClr val="bg1"/>
                          </a:solidFill>
                        </a:rPr>
                        <a:t>02.06.03</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endParaRPr lang="ru-RU" sz="1600">
                        <a:solidFill>
                          <a:schemeClr val="bg1"/>
                        </a:solidFill>
                        <a:latin typeface="Times New Roman"/>
                        <a:ea typeface="Times New Roman"/>
                        <a:cs typeface="Times New Roman"/>
                      </a:endParaRPr>
                    </a:p>
                  </a:txBody>
                  <a:tcPr marL="68580" marR="68580" marT="0" marB="0"/>
                </a:tc>
              </a:tr>
              <a:tr h="0">
                <a:tc>
                  <a:txBody>
                    <a:bodyPr/>
                    <a:lstStyle/>
                    <a:p>
                      <a:pPr indent="0" algn="just">
                        <a:spcAft>
                          <a:spcPts val="450"/>
                        </a:spcAft>
                      </a:pPr>
                      <a:r>
                        <a:rPr lang="ru-RU" sz="1600">
                          <a:solidFill>
                            <a:schemeClr val="bg1"/>
                          </a:solidFill>
                        </a:rPr>
                        <a:t>Срок службы</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ru-RU" sz="1600">
                          <a:solidFill>
                            <a:schemeClr val="bg1"/>
                          </a:solidFill>
                        </a:rPr>
                        <a:t>17,5</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ru-RU" sz="1600">
                          <a:solidFill>
                            <a:schemeClr val="bg1"/>
                          </a:solidFill>
                        </a:rPr>
                        <a:t>лет</a:t>
                      </a:r>
                      <a:endParaRPr lang="ru-RU" sz="1600">
                        <a:solidFill>
                          <a:schemeClr val="bg1"/>
                        </a:solidFill>
                        <a:latin typeface="Times New Roman"/>
                        <a:ea typeface="Calibri"/>
                        <a:cs typeface="Arial Unicode MS"/>
                      </a:endParaRPr>
                    </a:p>
                  </a:txBody>
                  <a:tcPr marL="68580" marR="68580" marT="0" marB="0"/>
                </a:tc>
              </a:tr>
              <a:tr h="0">
                <a:tc>
                  <a:txBody>
                    <a:bodyPr/>
                    <a:lstStyle/>
                    <a:p>
                      <a:pPr indent="0" algn="just">
                        <a:spcAft>
                          <a:spcPts val="450"/>
                        </a:spcAft>
                      </a:pPr>
                      <a:r>
                        <a:rPr lang="ru-RU" sz="1600">
                          <a:solidFill>
                            <a:schemeClr val="bg1"/>
                          </a:solidFill>
                        </a:rPr>
                        <a:t>Масса</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ru-RU" sz="1600">
                          <a:solidFill>
                            <a:schemeClr val="bg1"/>
                          </a:solidFill>
                        </a:rPr>
                        <a:t>1123</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ru-RU" sz="1600">
                          <a:solidFill>
                            <a:schemeClr val="bg1"/>
                          </a:solidFill>
                        </a:rPr>
                        <a:t>кг</a:t>
                      </a:r>
                      <a:endParaRPr lang="ru-RU" sz="1600">
                        <a:solidFill>
                          <a:schemeClr val="bg1"/>
                        </a:solidFill>
                        <a:latin typeface="Times New Roman"/>
                        <a:ea typeface="Calibri"/>
                        <a:cs typeface="Arial Unicode MS"/>
                      </a:endParaRPr>
                    </a:p>
                  </a:txBody>
                  <a:tcPr marL="68580" marR="68580" marT="0" marB="0"/>
                </a:tc>
              </a:tr>
              <a:tr h="0">
                <a:tc>
                  <a:txBody>
                    <a:bodyPr/>
                    <a:lstStyle/>
                    <a:p>
                      <a:pPr indent="0" algn="just">
                        <a:spcAft>
                          <a:spcPts val="450"/>
                        </a:spcAft>
                      </a:pPr>
                      <a:r>
                        <a:rPr lang="ru-RU" sz="1600">
                          <a:solidFill>
                            <a:schemeClr val="bg1"/>
                          </a:solidFill>
                        </a:rPr>
                        <a:t>Орбита</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ru-RU" sz="1600">
                          <a:solidFill>
                            <a:schemeClr val="bg1"/>
                          </a:solidFill>
                        </a:rPr>
                        <a:t>298 × 10107</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ru-RU" sz="1600" dirty="0">
                          <a:solidFill>
                            <a:schemeClr val="bg1"/>
                          </a:solidFill>
                        </a:rPr>
                        <a:t>км</a:t>
                      </a:r>
                      <a:endParaRPr lang="ru-RU" sz="1600" dirty="0">
                        <a:solidFill>
                          <a:schemeClr val="bg1"/>
                        </a:solidFill>
                        <a:latin typeface="Times New Roman"/>
                        <a:ea typeface="Calibri"/>
                        <a:cs typeface="Arial Unicode MS"/>
                      </a:endParaRPr>
                    </a:p>
                  </a:txBody>
                  <a:tcPr marL="68580" marR="68580" marT="0" marB="0"/>
                </a:tc>
              </a:tr>
            </a:tbl>
          </a:graphicData>
        </a:graphic>
      </p:graphicFrame>
      <p:graphicFrame>
        <p:nvGraphicFramePr>
          <p:cNvPr id="16" name="Таблица 15"/>
          <p:cNvGraphicFramePr>
            <a:graphicFrameLocks noGrp="1"/>
          </p:cNvGraphicFramePr>
          <p:nvPr/>
        </p:nvGraphicFramePr>
        <p:xfrm>
          <a:off x="357158" y="4857760"/>
          <a:ext cx="5643602" cy="1706880"/>
        </p:xfrm>
        <a:graphic>
          <a:graphicData uri="http://schemas.openxmlformats.org/drawingml/2006/table">
            <a:tbl>
              <a:tblPr>
                <a:tableStyleId>{18603FDC-E32A-4AB5-989C-0864C3EAD2B8}</a:tableStyleId>
              </a:tblPr>
              <a:tblGrid>
                <a:gridCol w="2286016"/>
                <a:gridCol w="3357586"/>
              </a:tblGrid>
              <a:tr h="0">
                <a:tc gridSpan="2">
                  <a:txBody>
                    <a:bodyPr/>
                    <a:lstStyle/>
                    <a:p>
                      <a:pPr indent="0" algn="just">
                        <a:spcAft>
                          <a:spcPts val="450"/>
                        </a:spcAft>
                      </a:pPr>
                      <a:r>
                        <a:rPr lang="ru-RU" sz="1600" dirty="0">
                          <a:solidFill>
                            <a:schemeClr val="bg1"/>
                          </a:solidFill>
                        </a:rPr>
                        <a:t>Основные приборы (эксперименты)</a:t>
                      </a:r>
                      <a:endParaRPr lang="ru-RU" sz="1600" dirty="0">
                        <a:solidFill>
                          <a:schemeClr val="bg1"/>
                        </a:solidFill>
                        <a:latin typeface="Times New Roman"/>
                        <a:ea typeface="Calibri"/>
                        <a:cs typeface="Arial Unicode MS"/>
                      </a:endParaRPr>
                    </a:p>
                  </a:txBody>
                  <a:tcPr marL="68580" marR="68580" marT="0" marB="0"/>
                </a:tc>
                <a:tc hMerge="1">
                  <a:txBody>
                    <a:bodyPr/>
                    <a:lstStyle/>
                    <a:p>
                      <a:endParaRPr lang="ru-RU"/>
                    </a:p>
                  </a:txBody>
                  <a:tcPr/>
                </a:tc>
              </a:tr>
              <a:tr h="0">
                <a:tc>
                  <a:txBody>
                    <a:bodyPr/>
                    <a:lstStyle/>
                    <a:p>
                      <a:pPr indent="0" algn="just">
                        <a:spcAft>
                          <a:spcPts val="450"/>
                        </a:spcAft>
                      </a:pPr>
                      <a:r>
                        <a:rPr lang="ru-RU" sz="1600">
                          <a:solidFill>
                            <a:schemeClr val="bg1"/>
                          </a:solidFill>
                        </a:rPr>
                        <a:t>Фотокамера</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ru-RU" sz="1600" dirty="0">
                          <a:solidFill>
                            <a:schemeClr val="bg1"/>
                          </a:solidFill>
                        </a:rPr>
                        <a:t>разрешение 10 м</a:t>
                      </a:r>
                      <a:endParaRPr lang="ru-RU" sz="1600" dirty="0">
                        <a:solidFill>
                          <a:schemeClr val="bg1"/>
                        </a:solidFill>
                        <a:latin typeface="Times New Roman"/>
                        <a:ea typeface="Calibri"/>
                        <a:cs typeface="Arial Unicode MS"/>
                      </a:endParaRPr>
                    </a:p>
                  </a:txBody>
                  <a:tcPr marL="68580" marR="68580" marT="0" marB="0"/>
                </a:tc>
              </a:tr>
              <a:tr h="0">
                <a:tc>
                  <a:txBody>
                    <a:bodyPr/>
                    <a:lstStyle/>
                    <a:p>
                      <a:pPr indent="0" algn="just">
                        <a:spcAft>
                          <a:spcPts val="450"/>
                        </a:spcAft>
                      </a:pPr>
                      <a:r>
                        <a:rPr lang="ru-RU" sz="1600">
                          <a:solidFill>
                            <a:schemeClr val="bg1"/>
                          </a:solidFill>
                        </a:rPr>
                        <a:t>Спектрометр OMEGA</a:t>
                      </a:r>
                      <a:endParaRPr lang="ru-RU" sz="1600">
                        <a:solidFill>
                          <a:schemeClr val="bg1"/>
                        </a:solidFill>
                        <a:latin typeface="Times New Roman"/>
                        <a:ea typeface="Calibri"/>
                        <a:cs typeface="Arial Unicode MS"/>
                      </a:endParaRPr>
                    </a:p>
                  </a:txBody>
                  <a:tcPr marL="68580" marR="68580" marT="0" marB="0"/>
                </a:tc>
                <a:tc>
                  <a:txBody>
                    <a:bodyPr/>
                    <a:lstStyle/>
                    <a:p>
                      <a:pPr indent="0" algn="l">
                        <a:spcAft>
                          <a:spcPts val="450"/>
                        </a:spcAft>
                      </a:pPr>
                      <a:r>
                        <a:rPr lang="ru-RU" sz="1600" dirty="0">
                          <a:solidFill>
                            <a:schemeClr val="bg1"/>
                          </a:solidFill>
                        </a:rPr>
                        <a:t>Видимый и ИФ-диапазоны, разрешение 100 м</a:t>
                      </a:r>
                      <a:endParaRPr lang="ru-RU" sz="1600" dirty="0">
                        <a:solidFill>
                          <a:schemeClr val="bg1"/>
                        </a:solidFill>
                        <a:latin typeface="Times New Roman"/>
                        <a:ea typeface="Calibri"/>
                        <a:cs typeface="Arial Unicode MS"/>
                      </a:endParaRPr>
                    </a:p>
                  </a:txBody>
                  <a:tcPr marL="68580" marR="68580" marT="0" marB="0"/>
                </a:tc>
              </a:tr>
              <a:tr h="0">
                <a:tc>
                  <a:txBody>
                    <a:bodyPr/>
                    <a:lstStyle/>
                    <a:p>
                      <a:pPr indent="0" algn="just">
                        <a:spcAft>
                          <a:spcPts val="450"/>
                        </a:spcAft>
                      </a:pPr>
                      <a:r>
                        <a:rPr lang="ru-RU" sz="1600">
                          <a:solidFill>
                            <a:schemeClr val="bg1"/>
                          </a:solidFill>
                        </a:rPr>
                        <a:t>Радар MARSIS</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endParaRPr lang="en-US" sz="1600">
                        <a:solidFill>
                          <a:schemeClr val="bg1"/>
                        </a:solidFill>
                        <a:latin typeface="Times New Roman"/>
                        <a:ea typeface="Calibri"/>
                        <a:cs typeface="Arial Unicode MS"/>
                      </a:endParaRPr>
                    </a:p>
                  </a:txBody>
                  <a:tcPr marL="68580" marR="68580" marT="0" marB="0"/>
                </a:tc>
              </a:tr>
              <a:tr h="0">
                <a:tc>
                  <a:txBody>
                    <a:bodyPr/>
                    <a:lstStyle/>
                    <a:p>
                      <a:pPr indent="0" algn="just">
                        <a:spcAft>
                          <a:spcPts val="450"/>
                        </a:spcAft>
                      </a:pPr>
                      <a:r>
                        <a:rPr lang="ru-RU" sz="1600" dirty="0">
                          <a:solidFill>
                            <a:schemeClr val="bg1"/>
                          </a:solidFill>
                        </a:rPr>
                        <a:t>Спектрометр </a:t>
                      </a:r>
                      <a:r>
                        <a:rPr lang="ru-RU" sz="1600" dirty="0" smtClean="0">
                          <a:solidFill>
                            <a:schemeClr val="bg1"/>
                          </a:solidFill>
                        </a:rPr>
                        <a:t>ИК</a:t>
                      </a:r>
                      <a:endParaRPr lang="ru-RU" sz="1600" dirty="0">
                        <a:solidFill>
                          <a:schemeClr val="bg1"/>
                        </a:solidFill>
                        <a:latin typeface="Times New Roman"/>
                        <a:ea typeface="Calibri"/>
                        <a:cs typeface="Arial Unicode MS"/>
                      </a:endParaRPr>
                    </a:p>
                  </a:txBody>
                  <a:tcPr marL="68580" marR="68580" marT="0" marB="0"/>
                </a:tc>
                <a:tc>
                  <a:txBody>
                    <a:bodyPr/>
                    <a:lstStyle/>
                    <a:p>
                      <a:pPr indent="0" algn="just">
                        <a:spcAft>
                          <a:spcPts val="450"/>
                        </a:spcAft>
                      </a:pPr>
                      <a:endParaRPr lang="en-US" sz="1600">
                        <a:solidFill>
                          <a:schemeClr val="bg1"/>
                        </a:solidFill>
                        <a:latin typeface="Times New Roman"/>
                        <a:ea typeface="Calibri"/>
                        <a:cs typeface="Arial Unicode MS"/>
                      </a:endParaRPr>
                    </a:p>
                  </a:txBody>
                  <a:tcPr marL="68580" marR="68580" marT="0" marB="0"/>
                </a:tc>
              </a:tr>
              <a:tr h="0">
                <a:tc>
                  <a:txBody>
                    <a:bodyPr/>
                    <a:lstStyle/>
                    <a:p>
                      <a:pPr indent="0" algn="just">
                        <a:spcAft>
                          <a:spcPts val="450"/>
                        </a:spcAft>
                      </a:pPr>
                      <a:r>
                        <a:rPr lang="ru-RU" sz="1600">
                          <a:solidFill>
                            <a:schemeClr val="bg1"/>
                          </a:solidFill>
                        </a:rPr>
                        <a:t>Спектрометр УФ</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endParaRPr lang="en-US" sz="1600" dirty="0">
                        <a:solidFill>
                          <a:schemeClr val="bg1"/>
                        </a:solidFill>
                        <a:latin typeface="Times New Roman"/>
                        <a:ea typeface="Calibri"/>
                        <a:cs typeface="Arial Unicode MS"/>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5" name="Таблица 4"/>
          <p:cNvGraphicFramePr>
            <a:graphicFrameLocks noGrp="1"/>
          </p:cNvGraphicFramePr>
          <p:nvPr/>
        </p:nvGraphicFramePr>
        <p:xfrm>
          <a:off x="1928794" y="285728"/>
          <a:ext cx="6286544" cy="312420"/>
        </p:xfrm>
        <a:graphic>
          <a:graphicData uri="http://schemas.openxmlformats.org/drawingml/2006/table">
            <a:tbl>
              <a:tblPr/>
              <a:tblGrid>
                <a:gridCol w="6286544"/>
              </a:tblGrid>
              <a:tr h="182880">
                <a:tc>
                  <a:txBody>
                    <a:bodyPr/>
                    <a:lstStyle/>
                    <a:p>
                      <a:pPr algn="ctr"/>
                      <a:r>
                        <a:rPr lang="en-US" sz="2000" b="1" dirty="0" smtClean="0"/>
                        <a:t>MRO </a:t>
                      </a:r>
                      <a:r>
                        <a:rPr lang="ru-RU" sz="2000" b="0" i="1" u="none" strike="noStrike" dirty="0" smtClean="0">
                          <a:solidFill>
                            <a:schemeClr val="tx1"/>
                          </a:solidFill>
                          <a:latin typeface="Calibri"/>
                        </a:rPr>
                        <a:t>(США)</a:t>
                      </a:r>
                    </a:p>
                  </a:txBody>
                  <a:tcPr marL="7620" marR="7620" marT="7620" marB="0" anchor="b">
                    <a:lnL>
                      <a:noFill/>
                    </a:lnL>
                    <a:lnR>
                      <a:noFill/>
                    </a:lnR>
                    <a:lnT>
                      <a:noFill/>
                    </a:lnT>
                    <a:lnB>
                      <a:noFill/>
                    </a:lnB>
                  </a:tcPr>
                </a:tc>
              </a:tr>
            </a:tbl>
          </a:graphicData>
        </a:graphic>
      </p:graphicFrame>
      <p:pic>
        <p:nvPicPr>
          <p:cNvPr id="58370" name="Picture 2" descr="https://space.skyrocket.de/img_sat/mro__1.jpg"/>
          <p:cNvPicPr>
            <a:picLocks noChangeAspect="1" noChangeArrowheads="1"/>
          </p:cNvPicPr>
          <p:nvPr/>
        </p:nvPicPr>
        <p:blipFill>
          <a:blip r:embed="rId5" cstate="print"/>
          <a:srcRect/>
          <a:stretch>
            <a:fillRect/>
          </a:stretch>
        </p:blipFill>
        <p:spPr bwMode="auto">
          <a:xfrm>
            <a:off x="428596" y="1142984"/>
            <a:ext cx="3810000" cy="2562226"/>
          </a:xfrm>
          <a:prstGeom prst="rect">
            <a:avLst/>
          </a:prstGeom>
          <a:noFill/>
        </p:spPr>
      </p:pic>
      <p:graphicFrame>
        <p:nvGraphicFramePr>
          <p:cNvPr id="11" name="Таблица 10"/>
          <p:cNvGraphicFramePr>
            <a:graphicFrameLocks noGrp="1"/>
          </p:cNvGraphicFramePr>
          <p:nvPr/>
        </p:nvGraphicFramePr>
        <p:xfrm>
          <a:off x="5357818" y="1071546"/>
          <a:ext cx="3429024" cy="975360"/>
        </p:xfrm>
        <a:graphic>
          <a:graphicData uri="http://schemas.openxmlformats.org/drawingml/2006/table">
            <a:tbl>
              <a:tblPr>
                <a:tableStyleId>{18603FDC-E32A-4AB5-989C-0864C3EAD2B8}</a:tableStyleId>
              </a:tblPr>
              <a:tblGrid>
                <a:gridCol w="1645711"/>
                <a:gridCol w="1225831"/>
                <a:gridCol w="557482"/>
              </a:tblGrid>
              <a:tr h="0">
                <a:tc>
                  <a:txBody>
                    <a:bodyPr/>
                    <a:lstStyle/>
                    <a:p>
                      <a:pPr indent="0" algn="just">
                        <a:spcAft>
                          <a:spcPts val="450"/>
                        </a:spcAft>
                      </a:pPr>
                      <a:r>
                        <a:rPr lang="ru-RU" sz="1600" dirty="0">
                          <a:solidFill>
                            <a:schemeClr val="bg1"/>
                          </a:solidFill>
                        </a:rPr>
                        <a:t>Дата запуска </a:t>
                      </a:r>
                      <a:endParaRPr lang="ru-RU" sz="1600" dirty="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ru-RU" sz="1600">
                          <a:solidFill>
                            <a:schemeClr val="bg1"/>
                          </a:solidFill>
                        </a:rPr>
                        <a:t>12.08.05</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endParaRPr lang="ru-RU" sz="1600">
                        <a:solidFill>
                          <a:schemeClr val="bg1"/>
                        </a:solidFill>
                        <a:latin typeface="Times New Roman"/>
                        <a:ea typeface="Times New Roman"/>
                        <a:cs typeface="Times New Roman"/>
                      </a:endParaRPr>
                    </a:p>
                  </a:txBody>
                  <a:tcPr marL="68580" marR="68580" marT="0" marB="0"/>
                </a:tc>
              </a:tr>
              <a:tr h="0">
                <a:tc>
                  <a:txBody>
                    <a:bodyPr/>
                    <a:lstStyle/>
                    <a:p>
                      <a:pPr indent="0" algn="just">
                        <a:spcAft>
                          <a:spcPts val="450"/>
                        </a:spcAft>
                      </a:pPr>
                      <a:r>
                        <a:rPr lang="ru-RU" sz="1600">
                          <a:solidFill>
                            <a:schemeClr val="bg1"/>
                          </a:solidFill>
                        </a:rPr>
                        <a:t>Срок службы</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ru-RU" sz="1600">
                          <a:solidFill>
                            <a:schemeClr val="bg1"/>
                          </a:solidFill>
                        </a:rPr>
                        <a:t>15,3</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ru-RU" sz="1600">
                          <a:solidFill>
                            <a:schemeClr val="bg1"/>
                          </a:solidFill>
                        </a:rPr>
                        <a:t>лет</a:t>
                      </a:r>
                      <a:endParaRPr lang="ru-RU" sz="1600">
                        <a:solidFill>
                          <a:schemeClr val="bg1"/>
                        </a:solidFill>
                        <a:latin typeface="Times New Roman"/>
                        <a:ea typeface="Calibri"/>
                        <a:cs typeface="Arial Unicode MS"/>
                      </a:endParaRPr>
                    </a:p>
                  </a:txBody>
                  <a:tcPr marL="68580" marR="68580" marT="0" marB="0"/>
                </a:tc>
              </a:tr>
              <a:tr h="0">
                <a:tc>
                  <a:txBody>
                    <a:bodyPr/>
                    <a:lstStyle/>
                    <a:p>
                      <a:pPr indent="0" algn="just">
                        <a:spcAft>
                          <a:spcPts val="450"/>
                        </a:spcAft>
                      </a:pPr>
                      <a:r>
                        <a:rPr lang="ru-RU" sz="1600">
                          <a:solidFill>
                            <a:schemeClr val="bg1"/>
                          </a:solidFill>
                        </a:rPr>
                        <a:t>Масса</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ru-RU" sz="1600">
                          <a:solidFill>
                            <a:schemeClr val="bg1"/>
                          </a:solidFill>
                        </a:rPr>
                        <a:t>2180</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ru-RU" sz="1600">
                          <a:solidFill>
                            <a:schemeClr val="bg1"/>
                          </a:solidFill>
                        </a:rPr>
                        <a:t>кг</a:t>
                      </a:r>
                      <a:endParaRPr lang="ru-RU" sz="1600">
                        <a:solidFill>
                          <a:schemeClr val="bg1"/>
                        </a:solidFill>
                        <a:latin typeface="Times New Roman"/>
                        <a:ea typeface="Calibri"/>
                        <a:cs typeface="Arial Unicode MS"/>
                      </a:endParaRPr>
                    </a:p>
                  </a:txBody>
                  <a:tcPr marL="68580" marR="68580" marT="0" marB="0"/>
                </a:tc>
              </a:tr>
              <a:tr h="0">
                <a:tc>
                  <a:txBody>
                    <a:bodyPr/>
                    <a:lstStyle/>
                    <a:p>
                      <a:pPr indent="0" algn="just">
                        <a:spcAft>
                          <a:spcPts val="450"/>
                        </a:spcAft>
                      </a:pPr>
                      <a:r>
                        <a:rPr lang="ru-RU" sz="1600">
                          <a:solidFill>
                            <a:schemeClr val="bg1"/>
                          </a:solidFill>
                        </a:rPr>
                        <a:t>Орбита</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ru-RU" sz="1600">
                          <a:solidFill>
                            <a:schemeClr val="bg1"/>
                          </a:solidFill>
                        </a:rPr>
                        <a:t>250 × 320</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ru-RU" sz="1600" dirty="0">
                          <a:solidFill>
                            <a:schemeClr val="bg1"/>
                          </a:solidFill>
                        </a:rPr>
                        <a:t>км</a:t>
                      </a:r>
                      <a:endParaRPr lang="ru-RU" sz="1600" dirty="0">
                        <a:solidFill>
                          <a:schemeClr val="bg1"/>
                        </a:solidFill>
                        <a:latin typeface="Times New Roman"/>
                        <a:ea typeface="Calibri"/>
                        <a:cs typeface="Arial Unicode MS"/>
                      </a:endParaRPr>
                    </a:p>
                  </a:txBody>
                  <a:tcPr marL="68580" marR="68580" marT="0" marB="0"/>
                </a:tc>
              </a:tr>
            </a:tbl>
          </a:graphicData>
        </a:graphic>
      </p:graphicFrame>
      <p:graphicFrame>
        <p:nvGraphicFramePr>
          <p:cNvPr id="12" name="Таблица 11"/>
          <p:cNvGraphicFramePr>
            <a:graphicFrameLocks noGrp="1"/>
          </p:cNvGraphicFramePr>
          <p:nvPr/>
        </p:nvGraphicFramePr>
        <p:xfrm>
          <a:off x="428596" y="4143380"/>
          <a:ext cx="6786610" cy="1493520"/>
        </p:xfrm>
        <a:graphic>
          <a:graphicData uri="http://schemas.openxmlformats.org/drawingml/2006/table">
            <a:tbl>
              <a:tblPr>
                <a:tableStyleId>{18603FDC-E32A-4AB5-989C-0864C3EAD2B8}</a:tableStyleId>
              </a:tblPr>
              <a:tblGrid>
                <a:gridCol w="2051463"/>
                <a:gridCol w="4735147"/>
              </a:tblGrid>
              <a:tr h="0">
                <a:tc gridSpan="2">
                  <a:txBody>
                    <a:bodyPr/>
                    <a:lstStyle/>
                    <a:p>
                      <a:pPr indent="0" algn="just">
                        <a:spcAft>
                          <a:spcPts val="450"/>
                        </a:spcAft>
                      </a:pPr>
                      <a:r>
                        <a:rPr lang="ru-RU" sz="1400" dirty="0">
                          <a:solidFill>
                            <a:schemeClr val="bg1"/>
                          </a:solidFill>
                        </a:rPr>
                        <a:t>Основные приборы (эксперименты)</a:t>
                      </a:r>
                      <a:endParaRPr lang="ru-RU" sz="1400" dirty="0">
                        <a:solidFill>
                          <a:schemeClr val="bg1"/>
                        </a:solidFill>
                        <a:latin typeface="Times New Roman"/>
                        <a:ea typeface="Calibri"/>
                        <a:cs typeface="Arial Unicode MS"/>
                      </a:endParaRPr>
                    </a:p>
                  </a:txBody>
                  <a:tcPr marL="68580" marR="68580" marT="0" marB="0"/>
                </a:tc>
                <a:tc hMerge="1">
                  <a:txBody>
                    <a:bodyPr/>
                    <a:lstStyle/>
                    <a:p>
                      <a:endParaRPr lang="ru-RU"/>
                    </a:p>
                  </a:txBody>
                  <a:tcPr/>
                </a:tc>
              </a:tr>
              <a:tr h="0">
                <a:tc>
                  <a:txBody>
                    <a:bodyPr/>
                    <a:lstStyle/>
                    <a:p>
                      <a:pPr indent="0" algn="just">
                        <a:spcAft>
                          <a:spcPts val="450"/>
                        </a:spcAft>
                      </a:pPr>
                      <a:r>
                        <a:rPr lang="ru-RU" sz="1400">
                          <a:solidFill>
                            <a:schemeClr val="bg1"/>
                          </a:solidFill>
                        </a:rPr>
                        <a:t>Фотокамера </a:t>
                      </a:r>
                      <a:r>
                        <a:rPr lang="en-US" sz="1400">
                          <a:solidFill>
                            <a:schemeClr val="bg1"/>
                          </a:solidFill>
                        </a:rPr>
                        <a:t>HiRISE</a:t>
                      </a:r>
                      <a:endParaRPr lang="ru-RU" sz="14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en-US" sz="1400">
                          <a:solidFill>
                            <a:schemeClr val="bg1"/>
                          </a:solidFill>
                        </a:rPr>
                        <a:t>High Resolution Imaging Science Experiment</a:t>
                      </a:r>
                      <a:endParaRPr lang="ru-RU" sz="1400">
                        <a:solidFill>
                          <a:schemeClr val="bg1"/>
                        </a:solidFill>
                        <a:latin typeface="Times New Roman"/>
                        <a:ea typeface="Calibri"/>
                        <a:cs typeface="Arial Unicode MS"/>
                      </a:endParaRPr>
                    </a:p>
                  </a:txBody>
                  <a:tcPr marL="68580" marR="68580" marT="0" marB="0"/>
                </a:tc>
              </a:tr>
              <a:tr h="0">
                <a:tc>
                  <a:txBody>
                    <a:bodyPr/>
                    <a:lstStyle/>
                    <a:p>
                      <a:pPr indent="0" algn="just">
                        <a:spcAft>
                          <a:spcPts val="450"/>
                        </a:spcAft>
                      </a:pPr>
                      <a:r>
                        <a:rPr lang="ru-RU" sz="1400">
                          <a:solidFill>
                            <a:schemeClr val="bg1"/>
                          </a:solidFill>
                        </a:rPr>
                        <a:t>Фотокамера </a:t>
                      </a:r>
                      <a:r>
                        <a:rPr lang="en-US" sz="1400">
                          <a:solidFill>
                            <a:schemeClr val="bg1"/>
                          </a:solidFill>
                        </a:rPr>
                        <a:t>CTX</a:t>
                      </a:r>
                      <a:endParaRPr lang="ru-RU" sz="14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en-US" sz="1400">
                          <a:solidFill>
                            <a:schemeClr val="bg1"/>
                          </a:solidFill>
                        </a:rPr>
                        <a:t>Context Camera</a:t>
                      </a:r>
                      <a:endParaRPr lang="ru-RU" sz="1400">
                        <a:solidFill>
                          <a:schemeClr val="bg1"/>
                        </a:solidFill>
                        <a:latin typeface="Times New Roman"/>
                        <a:ea typeface="Calibri"/>
                        <a:cs typeface="Arial Unicode MS"/>
                      </a:endParaRPr>
                    </a:p>
                  </a:txBody>
                  <a:tcPr marL="68580" marR="68580" marT="0" marB="0"/>
                </a:tc>
              </a:tr>
              <a:tr h="0">
                <a:tc>
                  <a:txBody>
                    <a:bodyPr/>
                    <a:lstStyle/>
                    <a:p>
                      <a:pPr indent="0" algn="just">
                        <a:spcAft>
                          <a:spcPts val="450"/>
                        </a:spcAft>
                      </a:pPr>
                      <a:r>
                        <a:rPr lang="ru-RU" sz="1400">
                          <a:solidFill>
                            <a:schemeClr val="bg1"/>
                          </a:solidFill>
                        </a:rPr>
                        <a:t>Фотокамера </a:t>
                      </a:r>
                      <a:r>
                        <a:rPr lang="en-US" sz="1400">
                          <a:solidFill>
                            <a:schemeClr val="bg1"/>
                          </a:solidFill>
                        </a:rPr>
                        <a:t>MARCI</a:t>
                      </a:r>
                      <a:endParaRPr lang="ru-RU" sz="14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en-US" sz="1400">
                          <a:solidFill>
                            <a:schemeClr val="bg1"/>
                          </a:solidFill>
                        </a:rPr>
                        <a:t>Mars Color Imager</a:t>
                      </a:r>
                      <a:endParaRPr lang="ru-RU" sz="1400">
                        <a:solidFill>
                          <a:schemeClr val="bg1"/>
                        </a:solidFill>
                        <a:latin typeface="Times New Roman"/>
                        <a:ea typeface="Calibri"/>
                        <a:cs typeface="Arial Unicode MS"/>
                      </a:endParaRPr>
                    </a:p>
                  </a:txBody>
                  <a:tcPr marL="68580" marR="68580" marT="0" marB="0"/>
                </a:tc>
              </a:tr>
              <a:tr h="0">
                <a:tc>
                  <a:txBody>
                    <a:bodyPr/>
                    <a:lstStyle/>
                    <a:p>
                      <a:pPr indent="0" algn="just">
                        <a:spcAft>
                          <a:spcPts val="450"/>
                        </a:spcAft>
                      </a:pPr>
                      <a:r>
                        <a:rPr lang="ru-RU" sz="1400">
                          <a:solidFill>
                            <a:schemeClr val="bg1"/>
                          </a:solidFill>
                        </a:rPr>
                        <a:t>Спектрометр</a:t>
                      </a:r>
                      <a:r>
                        <a:rPr lang="en-US" sz="1400">
                          <a:solidFill>
                            <a:schemeClr val="bg1"/>
                          </a:solidFill>
                        </a:rPr>
                        <a:t>  CRISM</a:t>
                      </a:r>
                      <a:endParaRPr lang="ru-RU" sz="14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en-US" sz="1400" dirty="0">
                          <a:solidFill>
                            <a:schemeClr val="bg1"/>
                          </a:solidFill>
                        </a:rPr>
                        <a:t>Compact Reconnaissance Imaging Spectrometer for </a:t>
                      </a:r>
                      <a:r>
                        <a:rPr lang="en-US" sz="1400" dirty="0" smtClean="0">
                          <a:solidFill>
                            <a:schemeClr val="bg1"/>
                          </a:solidFill>
                        </a:rPr>
                        <a:t>Mars</a:t>
                      </a:r>
                      <a:endParaRPr lang="ru-RU" sz="1400" dirty="0">
                        <a:solidFill>
                          <a:schemeClr val="bg1"/>
                        </a:solidFill>
                        <a:latin typeface="Times New Roman"/>
                        <a:ea typeface="Calibri"/>
                        <a:cs typeface="Arial Unicode MS"/>
                      </a:endParaRPr>
                    </a:p>
                  </a:txBody>
                  <a:tcPr marL="68580" marR="68580" marT="0" marB="0"/>
                </a:tc>
              </a:tr>
              <a:tr h="0">
                <a:tc>
                  <a:txBody>
                    <a:bodyPr/>
                    <a:lstStyle/>
                    <a:p>
                      <a:pPr indent="0" algn="just">
                        <a:spcAft>
                          <a:spcPts val="450"/>
                        </a:spcAft>
                      </a:pPr>
                      <a:r>
                        <a:rPr lang="ru-RU" sz="1400">
                          <a:solidFill>
                            <a:schemeClr val="bg1"/>
                          </a:solidFill>
                        </a:rPr>
                        <a:t>Радиометр</a:t>
                      </a:r>
                      <a:r>
                        <a:rPr lang="en-US" sz="1400">
                          <a:solidFill>
                            <a:schemeClr val="bg1"/>
                          </a:solidFill>
                        </a:rPr>
                        <a:t>  MCS</a:t>
                      </a:r>
                      <a:endParaRPr lang="ru-RU" sz="14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en-US" sz="1400">
                          <a:solidFill>
                            <a:schemeClr val="bg1"/>
                          </a:solidFill>
                        </a:rPr>
                        <a:t>Mars Climate Sounder</a:t>
                      </a:r>
                      <a:endParaRPr lang="ru-RU" sz="1400">
                        <a:solidFill>
                          <a:schemeClr val="bg1"/>
                        </a:solidFill>
                        <a:latin typeface="Times New Roman"/>
                        <a:ea typeface="Calibri"/>
                        <a:cs typeface="Arial Unicode MS"/>
                      </a:endParaRPr>
                    </a:p>
                  </a:txBody>
                  <a:tcPr marL="68580" marR="68580" marT="0" marB="0"/>
                </a:tc>
              </a:tr>
              <a:tr h="0">
                <a:tc>
                  <a:txBody>
                    <a:bodyPr/>
                    <a:lstStyle/>
                    <a:p>
                      <a:pPr indent="0" algn="just">
                        <a:spcAft>
                          <a:spcPts val="450"/>
                        </a:spcAft>
                      </a:pPr>
                      <a:r>
                        <a:rPr lang="ru-RU" sz="1400">
                          <a:solidFill>
                            <a:schemeClr val="bg1"/>
                          </a:solidFill>
                        </a:rPr>
                        <a:t>Радар</a:t>
                      </a:r>
                      <a:r>
                        <a:rPr lang="en-US" sz="1400">
                          <a:solidFill>
                            <a:schemeClr val="bg1"/>
                          </a:solidFill>
                        </a:rPr>
                        <a:t>  SHARAD</a:t>
                      </a:r>
                      <a:endParaRPr lang="ru-RU" sz="14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en-US" sz="1400" dirty="0">
                          <a:solidFill>
                            <a:schemeClr val="bg1"/>
                          </a:solidFill>
                        </a:rPr>
                        <a:t>Shallow Radar</a:t>
                      </a:r>
                      <a:endParaRPr lang="ru-RU" sz="1400" dirty="0">
                        <a:solidFill>
                          <a:schemeClr val="bg1"/>
                        </a:solidFill>
                        <a:latin typeface="Times New Roman"/>
                        <a:ea typeface="Calibri"/>
                        <a:cs typeface="Arial Unicode MS"/>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5" name="Таблица 4"/>
          <p:cNvGraphicFramePr>
            <a:graphicFrameLocks noGrp="1"/>
          </p:cNvGraphicFramePr>
          <p:nvPr/>
        </p:nvGraphicFramePr>
        <p:xfrm>
          <a:off x="1928794" y="285728"/>
          <a:ext cx="6286544" cy="312420"/>
        </p:xfrm>
        <a:graphic>
          <a:graphicData uri="http://schemas.openxmlformats.org/drawingml/2006/table">
            <a:tbl>
              <a:tblPr/>
              <a:tblGrid>
                <a:gridCol w="6286544"/>
              </a:tblGrid>
              <a:tr h="182880">
                <a:tc>
                  <a:txBody>
                    <a:bodyPr/>
                    <a:lstStyle/>
                    <a:p>
                      <a:pPr algn="ctr"/>
                      <a:r>
                        <a:rPr lang="en-US" sz="2000" b="1" dirty="0" smtClean="0"/>
                        <a:t>Curiosity </a:t>
                      </a:r>
                      <a:r>
                        <a:rPr lang="ru-RU" sz="2000" b="0" i="1" u="none" strike="noStrike" dirty="0" smtClean="0">
                          <a:solidFill>
                            <a:schemeClr val="tx1"/>
                          </a:solidFill>
                          <a:latin typeface="Calibri"/>
                        </a:rPr>
                        <a:t>(США)</a:t>
                      </a:r>
                    </a:p>
                  </a:txBody>
                  <a:tcPr marL="7620" marR="7620" marT="7620" marB="0" anchor="b">
                    <a:lnL>
                      <a:noFill/>
                    </a:lnL>
                    <a:lnR>
                      <a:noFill/>
                    </a:lnR>
                    <a:lnT>
                      <a:noFill/>
                    </a:lnT>
                    <a:lnB>
                      <a:noFill/>
                    </a:lnB>
                  </a:tcPr>
                </a:tc>
              </a:tr>
            </a:tbl>
          </a:graphicData>
        </a:graphic>
      </p:graphicFrame>
      <p:graphicFrame>
        <p:nvGraphicFramePr>
          <p:cNvPr id="8" name="Таблица 7"/>
          <p:cNvGraphicFramePr>
            <a:graphicFrameLocks noGrp="1"/>
          </p:cNvGraphicFramePr>
          <p:nvPr/>
        </p:nvGraphicFramePr>
        <p:xfrm>
          <a:off x="5786446" y="1071546"/>
          <a:ext cx="3071834" cy="975360"/>
        </p:xfrm>
        <a:graphic>
          <a:graphicData uri="http://schemas.openxmlformats.org/drawingml/2006/table">
            <a:tbl>
              <a:tblPr>
                <a:tableStyleId>{18603FDC-E32A-4AB5-989C-0864C3EAD2B8}</a:tableStyleId>
              </a:tblPr>
              <a:tblGrid>
                <a:gridCol w="1474283"/>
                <a:gridCol w="1098140"/>
                <a:gridCol w="499411"/>
              </a:tblGrid>
              <a:tr h="0">
                <a:tc>
                  <a:txBody>
                    <a:bodyPr/>
                    <a:lstStyle/>
                    <a:p>
                      <a:pPr indent="0" algn="just">
                        <a:spcAft>
                          <a:spcPts val="450"/>
                        </a:spcAft>
                      </a:pPr>
                      <a:r>
                        <a:rPr lang="ru-RU" sz="1600" dirty="0">
                          <a:solidFill>
                            <a:schemeClr val="bg1"/>
                          </a:solidFill>
                        </a:rPr>
                        <a:t>Дата запуска </a:t>
                      </a:r>
                      <a:endParaRPr lang="ru-RU" sz="1600" dirty="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ru-RU" sz="1600">
                          <a:solidFill>
                            <a:schemeClr val="bg1"/>
                          </a:solidFill>
                        </a:rPr>
                        <a:t>26.11.11</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endParaRPr lang="ru-RU" sz="1600">
                        <a:solidFill>
                          <a:schemeClr val="bg1"/>
                        </a:solidFill>
                        <a:latin typeface="Times New Roman"/>
                        <a:ea typeface="Times New Roman"/>
                        <a:cs typeface="Times New Roman"/>
                      </a:endParaRPr>
                    </a:p>
                  </a:txBody>
                  <a:tcPr marL="68580" marR="68580" marT="0" marB="0"/>
                </a:tc>
              </a:tr>
              <a:tr h="0">
                <a:tc>
                  <a:txBody>
                    <a:bodyPr/>
                    <a:lstStyle/>
                    <a:p>
                      <a:pPr indent="0" algn="just">
                        <a:spcAft>
                          <a:spcPts val="450"/>
                        </a:spcAft>
                      </a:pPr>
                      <a:r>
                        <a:rPr lang="ru-RU" sz="1600" dirty="0">
                          <a:solidFill>
                            <a:schemeClr val="bg1"/>
                          </a:solidFill>
                        </a:rPr>
                        <a:t>Срок службы</a:t>
                      </a:r>
                      <a:endParaRPr lang="ru-RU" sz="1600" dirty="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ru-RU" sz="1600">
                          <a:solidFill>
                            <a:schemeClr val="bg1"/>
                          </a:solidFill>
                        </a:rPr>
                        <a:t>9,0</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ru-RU" sz="1600">
                          <a:solidFill>
                            <a:schemeClr val="bg1"/>
                          </a:solidFill>
                        </a:rPr>
                        <a:t>лет</a:t>
                      </a:r>
                      <a:endParaRPr lang="ru-RU" sz="1600">
                        <a:solidFill>
                          <a:schemeClr val="bg1"/>
                        </a:solidFill>
                        <a:latin typeface="Times New Roman"/>
                        <a:ea typeface="Calibri"/>
                        <a:cs typeface="Arial Unicode MS"/>
                      </a:endParaRPr>
                    </a:p>
                  </a:txBody>
                  <a:tcPr marL="68580" marR="68580" marT="0" marB="0"/>
                </a:tc>
              </a:tr>
              <a:tr h="0">
                <a:tc>
                  <a:txBody>
                    <a:bodyPr/>
                    <a:lstStyle/>
                    <a:p>
                      <a:pPr indent="0" algn="just">
                        <a:spcAft>
                          <a:spcPts val="450"/>
                        </a:spcAft>
                      </a:pPr>
                      <a:r>
                        <a:rPr lang="ru-RU" sz="1600">
                          <a:solidFill>
                            <a:schemeClr val="bg1"/>
                          </a:solidFill>
                        </a:rPr>
                        <a:t>Масса</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ru-RU" sz="1600">
                          <a:solidFill>
                            <a:schemeClr val="bg1"/>
                          </a:solidFill>
                        </a:rPr>
                        <a:t>899</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ru-RU" sz="1600">
                          <a:solidFill>
                            <a:schemeClr val="bg1"/>
                          </a:solidFill>
                        </a:rPr>
                        <a:t>кг</a:t>
                      </a:r>
                      <a:endParaRPr lang="ru-RU" sz="1600">
                        <a:solidFill>
                          <a:schemeClr val="bg1"/>
                        </a:solidFill>
                        <a:latin typeface="Times New Roman"/>
                        <a:ea typeface="Calibri"/>
                        <a:cs typeface="Arial Unicode MS"/>
                      </a:endParaRPr>
                    </a:p>
                  </a:txBody>
                  <a:tcPr marL="68580" marR="68580" marT="0" marB="0"/>
                </a:tc>
              </a:tr>
              <a:tr h="0">
                <a:tc>
                  <a:txBody>
                    <a:bodyPr/>
                    <a:lstStyle/>
                    <a:p>
                      <a:pPr indent="0" algn="just">
                        <a:spcAft>
                          <a:spcPts val="450"/>
                        </a:spcAft>
                      </a:pPr>
                      <a:r>
                        <a:rPr lang="ru-RU" sz="1600">
                          <a:solidFill>
                            <a:schemeClr val="bg1"/>
                          </a:solidFill>
                        </a:rPr>
                        <a:t>Прошел</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ru-RU" sz="1600" dirty="0">
                          <a:solidFill>
                            <a:schemeClr val="bg1"/>
                          </a:solidFill>
                        </a:rPr>
                        <a:t>более 23</a:t>
                      </a:r>
                      <a:endParaRPr lang="ru-RU" sz="1600" dirty="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ru-RU" sz="1600" dirty="0">
                          <a:solidFill>
                            <a:schemeClr val="bg1"/>
                          </a:solidFill>
                        </a:rPr>
                        <a:t>км</a:t>
                      </a:r>
                      <a:endParaRPr lang="ru-RU" sz="1600" dirty="0">
                        <a:solidFill>
                          <a:schemeClr val="bg1"/>
                        </a:solidFill>
                        <a:latin typeface="Times New Roman"/>
                        <a:ea typeface="Calibri"/>
                        <a:cs typeface="Arial Unicode MS"/>
                      </a:endParaRPr>
                    </a:p>
                  </a:txBody>
                  <a:tcPr marL="68580" marR="68580" marT="0" marB="0"/>
                </a:tc>
              </a:tr>
            </a:tbl>
          </a:graphicData>
        </a:graphic>
      </p:graphicFrame>
      <p:pic>
        <p:nvPicPr>
          <p:cNvPr id="60418" name="Picture 2" descr="https://space.skyrocket.de/img_sat/msl__3.jpg"/>
          <p:cNvPicPr>
            <a:picLocks noChangeAspect="1" noChangeArrowheads="1"/>
          </p:cNvPicPr>
          <p:nvPr/>
        </p:nvPicPr>
        <p:blipFill>
          <a:blip r:embed="rId5" cstate="print"/>
          <a:srcRect/>
          <a:stretch>
            <a:fillRect/>
          </a:stretch>
        </p:blipFill>
        <p:spPr bwMode="auto">
          <a:xfrm>
            <a:off x="500034" y="1071546"/>
            <a:ext cx="4901584" cy="3357586"/>
          </a:xfrm>
          <a:prstGeom prst="rect">
            <a:avLst/>
          </a:prstGeom>
          <a:noFill/>
        </p:spPr>
      </p:pic>
      <p:graphicFrame>
        <p:nvGraphicFramePr>
          <p:cNvPr id="10" name="Таблица 9"/>
          <p:cNvGraphicFramePr>
            <a:graphicFrameLocks noGrp="1"/>
          </p:cNvGraphicFramePr>
          <p:nvPr/>
        </p:nvGraphicFramePr>
        <p:xfrm>
          <a:off x="500034" y="4643446"/>
          <a:ext cx="5500726" cy="1493520"/>
        </p:xfrm>
        <a:graphic>
          <a:graphicData uri="http://schemas.openxmlformats.org/drawingml/2006/table">
            <a:tbl>
              <a:tblPr>
                <a:tableStyleId>{18603FDC-E32A-4AB5-989C-0864C3EAD2B8}</a:tableStyleId>
              </a:tblPr>
              <a:tblGrid>
                <a:gridCol w="2575312"/>
                <a:gridCol w="2925414"/>
              </a:tblGrid>
              <a:tr h="0">
                <a:tc gridSpan="2">
                  <a:txBody>
                    <a:bodyPr/>
                    <a:lstStyle/>
                    <a:p>
                      <a:pPr indent="0" algn="just">
                        <a:spcAft>
                          <a:spcPts val="450"/>
                        </a:spcAft>
                      </a:pPr>
                      <a:r>
                        <a:rPr lang="ru-RU" sz="1400" dirty="0">
                          <a:solidFill>
                            <a:schemeClr val="bg1"/>
                          </a:solidFill>
                        </a:rPr>
                        <a:t>Основные приборы (эксперименты)</a:t>
                      </a:r>
                      <a:endParaRPr lang="ru-RU" sz="1400" dirty="0">
                        <a:solidFill>
                          <a:schemeClr val="bg1"/>
                        </a:solidFill>
                        <a:latin typeface="Times New Roman"/>
                        <a:ea typeface="Calibri"/>
                        <a:cs typeface="Arial Unicode MS"/>
                      </a:endParaRPr>
                    </a:p>
                  </a:txBody>
                  <a:tcPr marL="68580" marR="68580" marT="0" marB="0"/>
                </a:tc>
                <a:tc hMerge="1">
                  <a:txBody>
                    <a:bodyPr/>
                    <a:lstStyle/>
                    <a:p>
                      <a:endParaRPr lang="ru-RU"/>
                    </a:p>
                  </a:txBody>
                  <a:tcPr/>
                </a:tc>
              </a:tr>
              <a:tr h="0">
                <a:tc>
                  <a:txBody>
                    <a:bodyPr/>
                    <a:lstStyle/>
                    <a:p>
                      <a:pPr indent="0" algn="just">
                        <a:spcAft>
                          <a:spcPts val="450"/>
                        </a:spcAft>
                      </a:pPr>
                      <a:r>
                        <a:rPr lang="ru-RU" sz="1400">
                          <a:solidFill>
                            <a:schemeClr val="bg1"/>
                          </a:solidFill>
                        </a:rPr>
                        <a:t>Комплект фотокамер </a:t>
                      </a:r>
                      <a:endParaRPr lang="ru-RU" sz="14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endParaRPr lang="en-US" sz="1400">
                        <a:solidFill>
                          <a:schemeClr val="bg1"/>
                        </a:solidFill>
                        <a:latin typeface="Times New Roman"/>
                        <a:ea typeface="Calibri"/>
                        <a:cs typeface="Arial Unicode MS"/>
                      </a:endParaRPr>
                    </a:p>
                  </a:txBody>
                  <a:tcPr marL="68580" marR="68580" marT="0" marB="0"/>
                </a:tc>
              </a:tr>
              <a:tr h="0">
                <a:tc>
                  <a:txBody>
                    <a:bodyPr/>
                    <a:lstStyle/>
                    <a:p>
                      <a:pPr indent="0" algn="just">
                        <a:spcAft>
                          <a:spcPts val="450"/>
                        </a:spcAft>
                      </a:pPr>
                      <a:r>
                        <a:rPr lang="ru-RU" sz="1400">
                          <a:solidFill>
                            <a:schemeClr val="bg1"/>
                          </a:solidFill>
                        </a:rPr>
                        <a:t>Химическая лаборатория </a:t>
                      </a:r>
                      <a:endParaRPr lang="ru-RU" sz="1400">
                        <a:solidFill>
                          <a:schemeClr val="bg1"/>
                        </a:solidFill>
                        <a:latin typeface="Times New Roman"/>
                        <a:ea typeface="Calibri"/>
                        <a:cs typeface="Arial Unicode MS"/>
                      </a:endParaRPr>
                    </a:p>
                  </a:txBody>
                  <a:tcPr marL="68580" marR="68580" marT="0" marB="0"/>
                </a:tc>
                <a:tc>
                  <a:txBody>
                    <a:bodyPr/>
                    <a:lstStyle/>
                    <a:p>
                      <a:pPr indent="0" algn="just">
                        <a:spcAft>
                          <a:spcPts val="450"/>
                        </a:spcAft>
                      </a:pPr>
                      <a:r>
                        <a:rPr lang="ru-RU" sz="1400">
                          <a:solidFill>
                            <a:schemeClr val="bg1"/>
                          </a:solidFill>
                        </a:rPr>
                        <a:t>Исследования грунта</a:t>
                      </a:r>
                      <a:endParaRPr lang="ru-RU" sz="1400">
                        <a:solidFill>
                          <a:schemeClr val="bg1"/>
                        </a:solidFill>
                        <a:latin typeface="Times New Roman"/>
                        <a:ea typeface="Calibri"/>
                        <a:cs typeface="Arial Unicode MS"/>
                      </a:endParaRPr>
                    </a:p>
                  </a:txBody>
                  <a:tcPr marL="68580" marR="68580" marT="0" marB="0"/>
                </a:tc>
              </a:tr>
              <a:tr h="0">
                <a:tc>
                  <a:txBody>
                    <a:bodyPr/>
                    <a:lstStyle/>
                    <a:p>
                      <a:pPr indent="0" algn="just">
                        <a:spcAft>
                          <a:spcPts val="450"/>
                        </a:spcAft>
                      </a:pPr>
                      <a:r>
                        <a:rPr lang="ru-RU" sz="1400">
                          <a:solidFill>
                            <a:schemeClr val="bg1"/>
                          </a:solidFill>
                        </a:rPr>
                        <a:t>Комплект метеоприборов</a:t>
                      </a:r>
                      <a:endParaRPr lang="ru-RU" sz="1400">
                        <a:solidFill>
                          <a:schemeClr val="bg1"/>
                        </a:solidFill>
                        <a:latin typeface="Times New Roman"/>
                        <a:ea typeface="Calibri"/>
                        <a:cs typeface="Arial Unicode MS"/>
                      </a:endParaRPr>
                    </a:p>
                  </a:txBody>
                  <a:tcPr marL="68580" marR="68580" marT="0" marB="0"/>
                </a:tc>
                <a:tc>
                  <a:txBody>
                    <a:bodyPr/>
                    <a:lstStyle/>
                    <a:p>
                      <a:pPr indent="0" algn="l">
                        <a:spcAft>
                          <a:spcPts val="450"/>
                        </a:spcAft>
                      </a:pPr>
                      <a:r>
                        <a:rPr lang="en-US" sz="1400" dirty="0" smtClean="0">
                          <a:solidFill>
                            <a:schemeClr val="bg1"/>
                          </a:solidFill>
                        </a:rPr>
                        <a:t>Rover environmental monitoring station (REMS)</a:t>
                      </a:r>
                      <a:endParaRPr lang="ru-RU" sz="1400" dirty="0">
                        <a:solidFill>
                          <a:schemeClr val="bg1"/>
                        </a:solidFill>
                        <a:latin typeface="Times New Roman"/>
                        <a:ea typeface="Calibri"/>
                        <a:cs typeface="Arial Unicode MS"/>
                      </a:endParaRPr>
                    </a:p>
                  </a:txBody>
                  <a:tcPr marL="68580" marR="68580" marT="0" marB="0"/>
                </a:tc>
              </a:tr>
              <a:tr h="0">
                <a:tc>
                  <a:txBody>
                    <a:bodyPr/>
                    <a:lstStyle/>
                    <a:p>
                      <a:pPr indent="0" algn="l">
                        <a:spcAft>
                          <a:spcPts val="450"/>
                        </a:spcAft>
                      </a:pPr>
                      <a:r>
                        <a:rPr lang="ru-RU" sz="1400">
                          <a:solidFill>
                            <a:schemeClr val="bg1"/>
                          </a:solidFill>
                        </a:rPr>
                        <a:t>Комплект приборов для радиационных исследований</a:t>
                      </a:r>
                      <a:endParaRPr lang="ru-RU" sz="1400">
                        <a:solidFill>
                          <a:schemeClr val="bg1"/>
                        </a:solidFill>
                        <a:latin typeface="Times New Roman"/>
                        <a:ea typeface="Calibri"/>
                        <a:cs typeface="Arial Unicode MS"/>
                      </a:endParaRPr>
                    </a:p>
                  </a:txBody>
                  <a:tcPr marL="68580" marR="68580" marT="0" marB="0"/>
                </a:tc>
                <a:tc>
                  <a:txBody>
                    <a:bodyPr/>
                    <a:lstStyle/>
                    <a:p>
                      <a:pPr indent="0" algn="l">
                        <a:spcAft>
                          <a:spcPts val="450"/>
                        </a:spcAft>
                      </a:pPr>
                      <a:endParaRPr lang="ru-RU" sz="1400" dirty="0">
                        <a:solidFill>
                          <a:schemeClr val="bg1"/>
                        </a:solidFill>
                        <a:latin typeface="Times New Roman"/>
                        <a:ea typeface="Calibri"/>
                        <a:cs typeface="Arial Unicode MS"/>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5" name="Таблица 4"/>
          <p:cNvGraphicFramePr>
            <a:graphicFrameLocks noGrp="1"/>
          </p:cNvGraphicFramePr>
          <p:nvPr/>
        </p:nvGraphicFramePr>
        <p:xfrm>
          <a:off x="1928794" y="285728"/>
          <a:ext cx="6286544" cy="312420"/>
        </p:xfrm>
        <a:graphic>
          <a:graphicData uri="http://schemas.openxmlformats.org/drawingml/2006/table">
            <a:tbl>
              <a:tblPr/>
              <a:tblGrid>
                <a:gridCol w="6286544"/>
              </a:tblGrid>
              <a:tr h="182880">
                <a:tc>
                  <a:txBody>
                    <a:bodyPr/>
                    <a:lstStyle/>
                    <a:p>
                      <a:pPr algn="ctr"/>
                      <a:r>
                        <a:rPr lang="en-US" sz="2000" b="1" dirty="0" err="1" smtClean="0"/>
                        <a:t>Mangalyaan</a:t>
                      </a:r>
                      <a:r>
                        <a:rPr lang="ru-RU" sz="2000" b="1" dirty="0" smtClean="0"/>
                        <a:t> </a:t>
                      </a:r>
                      <a:r>
                        <a:rPr lang="ru-RU" sz="2000" b="0" i="1" u="none" strike="noStrike" dirty="0" smtClean="0">
                          <a:solidFill>
                            <a:schemeClr val="tx1"/>
                          </a:solidFill>
                          <a:latin typeface="Calibri"/>
                        </a:rPr>
                        <a:t>(«Марсианский корабль», Индия)</a:t>
                      </a:r>
                    </a:p>
                  </a:txBody>
                  <a:tcPr marL="7620" marR="7620" marT="7620" marB="0" anchor="b">
                    <a:lnL>
                      <a:noFill/>
                    </a:lnL>
                    <a:lnR>
                      <a:noFill/>
                    </a:lnR>
                    <a:lnT>
                      <a:noFill/>
                    </a:lnT>
                    <a:lnB>
                      <a:noFill/>
                    </a:lnB>
                  </a:tcPr>
                </a:tc>
              </a:tr>
            </a:tbl>
          </a:graphicData>
        </a:graphic>
      </p:graphicFrame>
      <p:pic>
        <p:nvPicPr>
          <p:cNvPr id="4098" name="Picture 2" descr="https://space.skyrocket.de/img_sat/mom__1.jpg"/>
          <p:cNvPicPr>
            <a:picLocks noChangeAspect="1" noChangeArrowheads="1"/>
          </p:cNvPicPr>
          <p:nvPr/>
        </p:nvPicPr>
        <p:blipFill>
          <a:blip r:embed="rId5" cstate="print"/>
          <a:srcRect/>
          <a:stretch>
            <a:fillRect/>
          </a:stretch>
        </p:blipFill>
        <p:spPr bwMode="auto">
          <a:xfrm>
            <a:off x="357158" y="1283000"/>
            <a:ext cx="5500726" cy="2860379"/>
          </a:xfrm>
          <a:prstGeom prst="rect">
            <a:avLst/>
          </a:prstGeom>
          <a:noFill/>
        </p:spPr>
      </p:pic>
      <p:graphicFrame>
        <p:nvGraphicFramePr>
          <p:cNvPr id="11" name="Таблица 10"/>
          <p:cNvGraphicFramePr>
            <a:graphicFrameLocks noGrp="1"/>
          </p:cNvGraphicFramePr>
          <p:nvPr/>
        </p:nvGraphicFramePr>
        <p:xfrm>
          <a:off x="6143636" y="2928934"/>
          <a:ext cx="2769235" cy="1219200"/>
        </p:xfrm>
        <a:graphic>
          <a:graphicData uri="http://schemas.openxmlformats.org/drawingml/2006/table">
            <a:tbl>
              <a:tblPr>
                <a:tableStyleId>{18603FDC-E32A-4AB5-989C-0864C3EAD2B8}</a:tableStyleId>
              </a:tblPr>
              <a:tblGrid>
                <a:gridCol w="1500198"/>
                <a:gridCol w="818822"/>
                <a:gridCol w="450215"/>
              </a:tblGrid>
              <a:tr h="0">
                <a:tc>
                  <a:txBody>
                    <a:bodyPr/>
                    <a:lstStyle/>
                    <a:p>
                      <a:pPr indent="0" algn="just">
                        <a:spcAft>
                          <a:spcPts val="0"/>
                        </a:spcAft>
                      </a:pPr>
                      <a:r>
                        <a:rPr lang="ru-RU" sz="1600" dirty="0">
                          <a:solidFill>
                            <a:schemeClr val="bg1"/>
                          </a:solidFill>
                        </a:rPr>
                        <a:t>Дата запуска </a:t>
                      </a:r>
                      <a:endParaRPr lang="ru-RU" sz="1600" dirty="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600">
                          <a:solidFill>
                            <a:schemeClr val="bg1"/>
                          </a:solidFill>
                        </a:rPr>
                        <a:t>05.11.13</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0"/>
                        </a:spcAft>
                      </a:pPr>
                      <a:endParaRPr lang="ru-RU" sz="1600">
                        <a:solidFill>
                          <a:schemeClr val="bg1"/>
                        </a:solidFill>
                        <a:latin typeface="Times New Roman"/>
                        <a:ea typeface="Times New Roman"/>
                        <a:cs typeface="Times New Roman"/>
                      </a:endParaRPr>
                    </a:p>
                  </a:txBody>
                  <a:tcPr marL="68580" marR="68580" marT="0" marB="0"/>
                </a:tc>
              </a:tr>
              <a:tr h="0">
                <a:tc>
                  <a:txBody>
                    <a:bodyPr/>
                    <a:lstStyle/>
                    <a:p>
                      <a:pPr indent="0" algn="just">
                        <a:spcAft>
                          <a:spcPts val="0"/>
                        </a:spcAft>
                      </a:pPr>
                      <a:r>
                        <a:rPr lang="ru-RU" sz="1600" dirty="0">
                          <a:solidFill>
                            <a:schemeClr val="bg1"/>
                          </a:solidFill>
                        </a:rPr>
                        <a:t>Срок службы</a:t>
                      </a:r>
                      <a:endParaRPr lang="ru-RU" sz="1600" dirty="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600">
                          <a:solidFill>
                            <a:schemeClr val="bg1"/>
                          </a:solidFill>
                        </a:rPr>
                        <a:t>7,0</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600">
                          <a:solidFill>
                            <a:schemeClr val="bg1"/>
                          </a:solidFill>
                        </a:rPr>
                        <a:t>лет</a:t>
                      </a:r>
                      <a:endParaRPr lang="ru-RU" sz="1600">
                        <a:solidFill>
                          <a:schemeClr val="bg1"/>
                        </a:solidFill>
                        <a:latin typeface="Times New Roman"/>
                        <a:ea typeface="Calibri"/>
                        <a:cs typeface="Arial Unicode MS"/>
                      </a:endParaRPr>
                    </a:p>
                  </a:txBody>
                  <a:tcPr marL="68580" marR="68580" marT="0" marB="0"/>
                </a:tc>
              </a:tr>
              <a:tr h="0">
                <a:tc>
                  <a:txBody>
                    <a:bodyPr/>
                    <a:lstStyle/>
                    <a:p>
                      <a:pPr indent="0" algn="just">
                        <a:spcAft>
                          <a:spcPts val="0"/>
                        </a:spcAft>
                      </a:pPr>
                      <a:r>
                        <a:rPr lang="ru-RU" sz="1600" dirty="0">
                          <a:solidFill>
                            <a:schemeClr val="bg1"/>
                          </a:solidFill>
                        </a:rPr>
                        <a:t>Масса</a:t>
                      </a:r>
                      <a:endParaRPr lang="ru-RU" sz="1600" dirty="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600">
                          <a:solidFill>
                            <a:schemeClr val="bg1"/>
                          </a:solidFill>
                        </a:rPr>
                        <a:t>1337</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600">
                          <a:solidFill>
                            <a:schemeClr val="bg1"/>
                          </a:solidFill>
                        </a:rPr>
                        <a:t>кг</a:t>
                      </a:r>
                      <a:endParaRPr lang="ru-RU" sz="1600">
                        <a:solidFill>
                          <a:schemeClr val="bg1"/>
                        </a:solidFill>
                        <a:latin typeface="Times New Roman"/>
                        <a:ea typeface="Calibri"/>
                        <a:cs typeface="Arial Unicode MS"/>
                      </a:endParaRPr>
                    </a:p>
                  </a:txBody>
                  <a:tcPr marL="68580" marR="68580" marT="0" marB="0"/>
                </a:tc>
              </a:tr>
              <a:tr h="0">
                <a:tc>
                  <a:txBody>
                    <a:bodyPr/>
                    <a:lstStyle/>
                    <a:p>
                      <a:pPr indent="0" algn="just">
                        <a:spcAft>
                          <a:spcPts val="0"/>
                        </a:spcAft>
                      </a:pPr>
                      <a:r>
                        <a:rPr lang="ru-RU" sz="1600" dirty="0">
                          <a:solidFill>
                            <a:schemeClr val="bg1"/>
                          </a:solidFill>
                        </a:rPr>
                        <a:t>Орбита</a:t>
                      </a:r>
                      <a:endParaRPr lang="ru-RU" sz="1600" dirty="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600" dirty="0" smtClean="0">
                          <a:solidFill>
                            <a:schemeClr val="bg1"/>
                          </a:solidFill>
                        </a:rPr>
                        <a:t>422 </a:t>
                      </a:r>
                      <a:r>
                        <a:rPr lang="ru-RU" sz="1600" dirty="0">
                          <a:solidFill>
                            <a:schemeClr val="bg1"/>
                          </a:solidFill>
                        </a:rPr>
                        <a:t>× </a:t>
                      </a:r>
                      <a:endParaRPr lang="ru-RU" sz="1600" dirty="0" smtClean="0">
                        <a:solidFill>
                          <a:schemeClr val="bg1"/>
                        </a:solidFill>
                      </a:endParaRPr>
                    </a:p>
                    <a:p>
                      <a:pPr indent="0" algn="just">
                        <a:spcAft>
                          <a:spcPts val="0"/>
                        </a:spcAft>
                      </a:pPr>
                      <a:r>
                        <a:rPr lang="ru-RU" sz="1600" dirty="0" smtClean="0">
                          <a:solidFill>
                            <a:schemeClr val="bg1"/>
                          </a:solidFill>
                        </a:rPr>
                        <a:t>70 </a:t>
                      </a:r>
                      <a:r>
                        <a:rPr lang="ru-RU" sz="1600" dirty="0">
                          <a:solidFill>
                            <a:schemeClr val="bg1"/>
                          </a:solidFill>
                        </a:rPr>
                        <a:t>000</a:t>
                      </a:r>
                      <a:endParaRPr lang="ru-RU" sz="1600" dirty="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600" dirty="0">
                          <a:solidFill>
                            <a:schemeClr val="bg1"/>
                          </a:solidFill>
                        </a:rPr>
                        <a:t>км</a:t>
                      </a:r>
                      <a:endParaRPr lang="ru-RU" sz="1600" dirty="0">
                        <a:solidFill>
                          <a:schemeClr val="bg1"/>
                        </a:solidFill>
                        <a:latin typeface="Times New Roman"/>
                        <a:ea typeface="Calibri"/>
                        <a:cs typeface="Arial Unicode MS"/>
                      </a:endParaRPr>
                    </a:p>
                  </a:txBody>
                  <a:tcPr marL="68580" marR="68580" marT="0" marB="0"/>
                </a:tc>
              </a:tr>
            </a:tbl>
          </a:graphicData>
        </a:graphic>
      </p:graphicFrame>
      <p:graphicFrame>
        <p:nvGraphicFramePr>
          <p:cNvPr id="12" name="Таблица 11"/>
          <p:cNvGraphicFramePr>
            <a:graphicFrameLocks noGrp="1"/>
          </p:cNvGraphicFramePr>
          <p:nvPr/>
        </p:nvGraphicFramePr>
        <p:xfrm>
          <a:off x="357158" y="4929198"/>
          <a:ext cx="5643602" cy="1280160"/>
        </p:xfrm>
        <a:graphic>
          <a:graphicData uri="http://schemas.openxmlformats.org/drawingml/2006/table">
            <a:tbl>
              <a:tblPr>
                <a:tableStyleId>{18603FDC-E32A-4AB5-989C-0864C3EAD2B8}</a:tableStyleId>
              </a:tblPr>
              <a:tblGrid>
                <a:gridCol w="4203230"/>
                <a:gridCol w="1440372"/>
              </a:tblGrid>
              <a:tr h="0">
                <a:tc gridSpan="2">
                  <a:txBody>
                    <a:bodyPr/>
                    <a:lstStyle/>
                    <a:p>
                      <a:pPr indent="0" algn="just">
                        <a:spcAft>
                          <a:spcPts val="0"/>
                        </a:spcAft>
                      </a:pPr>
                      <a:r>
                        <a:rPr lang="ru-RU" sz="1200" dirty="0">
                          <a:solidFill>
                            <a:schemeClr val="bg1"/>
                          </a:solidFill>
                        </a:rPr>
                        <a:t>Основные приборы (эксперименты)</a:t>
                      </a:r>
                      <a:endParaRPr lang="ru-RU" sz="1200" dirty="0">
                        <a:solidFill>
                          <a:schemeClr val="bg1"/>
                        </a:solidFill>
                        <a:latin typeface="Times New Roman"/>
                        <a:ea typeface="Calibri"/>
                        <a:cs typeface="Arial Unicode MS"/>
                      </a:endParaRPr>
                    </a:p>
                  </a:txBody>
                  <a:tcPr marL="68580" marR="68580" marT="0" marB="0"/>
                </a:tc>
                <a:tc hMerge="1">
                  <a:txBody>
                    <a:bodyPr/>
                    <a:lstStyle/>
                    <a:p>
                      <a:endParaRPr lang="ru-RU"/>
                    </a:p>
                  </a:txBody>
                  <a:tcPr/>
                </a:tc>
              </a:tr>
              <a:tr h="0">
                <a:tc>
                  <a:txBody>
                    <a:bodyPr/>
                    <a:lstStyle/>
                    <a:p>
                      <a:pPr indent="0" algn="just">
                        <a:spcAft>
                          <a:spcPts val="0"/>
                        </a:spcAft>
                      </a:pPr>
                      <a:r>
                        <a:rPr lang="ru-RU" sz="1200" dirty="0">
                          <a:solidFill>
                            <a:schemeClr val="bg1"/>
                          </a:solidFill>
                        </a:rPr>
                        <a:t>Спектрометр </a:t>
                      </a:r>
                      <a:r>
                        <a:rPr lang="en-US" sz="1200" dirty="0">
                          <a:solidFill>
                            <a:schemeClr val="bg1"/>
                          </a:solidFill>
                        </a:rPr>
                        <a:t>Methane Sensor For Mars (MSM)</a:t>
                      </a:r>
                      <a:endParaRPr lang="ru-RU" sz="1200" dirty="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200">
                          <a:solidFill>
                            <a:schemeClr val="bg1"/>
                          </a:solidFill>
                        </a:rPr>
                        <a:t>поиск метана</a:t>
                      </a:r>
                      <a:endParaRPr lang="ru-RU" sz="1200">
                        <a:solidFill>
                          <a:schemeClr val="bg1"/>
                        </a:solidFill>
                        <a:latin typeface="Times New Roman"/>
                        <a:ea typeface="Calibri"/>
                        <a:cs typeface="Arial Unicode MS"/>
                      </a:endParaRPr>
                    </a:p>
                  </a:txBody>
                  <a:tcPr marL="68580" marR="68580" marT="0" marB="0"/>
                </a:tc>
              </a:tr>
              <a:tr h="0">
                <a:tc>
                  <a:txBody>
                    <a:bodyPr/>
                    <a:lstStyle/>
                    <a:p>
                      <a:pPr indent="0" algn="just">
                        <a:spcAft>
                          <a:spcPts val="0"/>
                        </a:spcAft>
                      </a:pPr>
                      <a:r>
                        <a:rPr lang="ru-RU" sz="1200">
                          <a:solidFill>
                            <a:schemeClr val="bg1"/>
                          </a:solidFill>
                        </a:rPr>
                        <a:t>Фотокамера </a:t>
                      </a:r>
                      <a:r>
                        <a:rPr lang="en-US" sz="1200">
                          <a:solidFill>
                            <a:schemeClr val="bg1"/>
                          </a:solidFill>
                        </a:rPr>
                        <a:t>Mars Color Camera (MCC)</a:t>
                      </a:r>
                      <a:endParaRPr lang="ru-RU" sz="1200">
                        <a:solidFill>
                          <a:schemeClr val="bg1"/>
                        </a:solidFill>
                        <a:latin typeface="Times New Roman"/>
                        <a:ea typeface="Calibri"/>
                        <a:cs typeface="Arial Unicode MS"/>
                      </a:endParaRPr>
                    </a:p>
                  </a:txBody>
                  <a:tcPr marL="68580" marR="68580" marT="0" marB="0"/>
                </a:tc>
                <a:tc>
                  <a:txBody>
                    <a:bodyPr/>
                    <a:lstStyle/>
                    <a:p>
                      <a:pPr indent="0" algn="just">
                        <a:spcAft>
                          <a:spcPts val="0"/>
                        </a:spcAft>
                      </a:pPr>
                      <a:endParaRPr lang="ru-RU" sz="1200">
                        <a:solidFill>
                          <a:schemeClr val="bg1"/>
                        </a:solidFill>
                        <a:latin typeface="Times New Roman"/>
                        <a:ea typeface="Calibri"/>
                        <a:cs typeface="Arial Unicode MS"/>
                      </a:endParaRPr>
                    </a:p>
                  </a:txBody>
                  <a:tcPr marL="68580" marR="68580" marT="0" marB="0"/>
                </a:tc>
              </a:tr>
              <a:tr h="0">
                <a:tc>
                  <a:txBody>
                    <a:bodyPr/>
                    <a:lstStyle/>
                    <a:p>
                      <a:pPr indent="0" algn="l">
                        <a:spcAft>
                          <a:spcPts val="0"/>
                        </a:spcAft>
                      </a:pPr>
                      <a:r>
                        <a:rPr lang="en-US" sz="1200" dirty="0">
                          <a:solidFill>
                            <a:schemeClr val="bg1"/>
                          </a:solidFill>
                        </a:rPr>
                        <a:t>Mars Exospheric Neutral Composition Analyzer (MENCA)</a:t>
                      </a:r>
                      <a:endParaRPr lang="ru-RU" sz="1200" dirty="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200">
                          <a:solidFill>
                            <a:schemeClr val="bg1"/>
                          </a:solidFill>
                        </a:rPr>
                        <a:t>масс-анализатор частиц экзосферы</a:t>
                      </a:r>
                      <a:endParaRPr lang="ru-RU" sz="1200">
                        <a:solidFill>
                          <a:schemeClr val="bg1"/>
                        </a:solidFill>
                        <a:latin typeface="Times New Roman"/>
                        <a:ea typeface="Calibri"/>
                        <a:cs typeface="Arial Unicode MS"/>
                      </a:endParaRPr>
                    </a:p>
                  </a:txBody>
                  <a:tcPr marL="68580" marR="68580" marT="0" marB="0"/>
                </a:tc>
              </a:tr>
              <a:tr h="0">
                <a:tc>
                  <a:txBody>
                    <a:bodyPr/>
                    <a:lstStyle/>
                    <a:p>
                      <a:pPr indent="0" algn="just">
                        <a:spcAft>
                          <a:spcPts val="0"/>
                        </a:spcAft>
                      </a:pPr>
                      <a:r>
                        <a:rPr lang="ru-RU" sz="1200">
                          <a:solidFill>
                            <a:schemeClr val="bg1"/>
                          </a:solidFill>
                        </a:rPr>
                        <a:t>TIR Spectrometer (TIS)</a:t>
                      </a:r>
                      <a:endParaRPr lang="ru-RU" sz="1200">
                        <a:solidFill>
                          <a:schemeClr val="bg1"/>
                        </a:solidFill>
                        <a:latin typeface="Times New Roman"/>
                        <a:ea typeface="Calibri"/>
                        <a:cs typeface="Arial Unicode MS"/>
                      </a:endParaRPr>
                    </a:p>
                  </a:txBody>
                  <a:tcPr marL="68580" marR="68580" marT="0" marB="0"/>
                </a:tc>
                <a:tc>
                  <a:txBody>
                    <a:bodyPr/>
                    <a:lstStyle/>
                    <a:p>
                      <a:pPr indent="0" algn="just">
                        <a:spcAft>
                          <a:spcPts val="0"/>
                        </a:spcAft>
                      </a:pPr>
                      <a:endParaRPr lang="en-US" sz="1200">
                        <a:solidFill>
                          <a:schemeClr val="bg1"/>
                        </a:solidFill>
                        <a:latin typeface="Times New Roman"/>
                        <a:ea typeface="Calibri"/>
                        <a:cs typeface="Arial Unicode MS"/>
                      </a:endParaRPr>
                    </a:p>
                  </a:txBody>
                  <a:tcPr marL="68580" marR="68580" marT="0" marB="0"/>
                </a:tc>
              </a:tr>
              <a:tr h="0">
                <a:tc>
                  <a:txBody>
                    <a:bodyPr/>
                    <a:lstStyle/>
                    <a:p>
                      <a:pPr indent="0" algn="just">
                        <a:spcAft>
                          <a:spcPts val="0"/>
                        </a:spcAft>
                      </a:pPr>
                      <a:r>
                        <a:rPr lang="ru-RU" sz="1200">
                          <a:solidFill>
                            <a:schemeClr val="bg1"/>
                          </a:solidFill>
                        </a:rPr>
                        <a:t>Lyman-Alpha Photometer (LAP)</a:t>
                      </a:r>
                      <a:endParaRPr lang="ru-RU" sz="1200">
                        <a:solidFill>
                          <a:schemeClr val="bg1"/>
                        </a:solidFill>
                        <a:latin typeface="Times New Roman"/>
                        <a:ea typeface="Calibri"/>
                        <a:cs typeface="Arial Unicode MS"/>
                      </a:endParaRPr>
                    </a:p>
                  </a:txBody>
                  <a:tcPr marL="68580" marR="68580" marT="0" marB="0"/>
                </a:tc>
                <a:tc>
                  <a:txBody>
                    <a:bodyPr/>
                    <a:lstStyle/>
                    <a:p>
                      <a:pPr indent="0" algn="just">
                        <a:spcAft>
                          <a:spcPts val="0"/>
                        </a:spcAft>
                      </a:pPr>
                      <a:endParaRPr lang="en-US" sz="1200" dirty="0">
                        <a:solidFill>
                          <a:schemeClr val="bg1"/>
                        </a:solidFill>
                        <a:latin typeface="Times New Roman"/>
                        <a:ea typeface="Calibri"/>
                        <a:cs typeface="Arial Unicode MS"/>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5" name="Таблица 4"/>
          <p:cNvGraphicFramePr>
            <a:graphicFrameLocks noGrp="1"/>
          </p:cNvGraphicFramePr>
          <p:nvPr/>
        </p:nvGraphicFramePr>
        <p:xfrm>
          <a:off x="1428728" y="285728"/>
          <a:ext cx="6286544" cy="617220"/>
        </p:xfrm>
        <a:graphic>
          <a:graphicData uri="http://schemas.openxmlformats.org/drawingml/2006/table">
            <a:tbl>
              <a:tblPr/>
              <a:tblGrid>
                <a:gridCol w="6286544"/>
              </a:tblGrid>
              <a:tr h="182880">
                <a:tc>
                  <a:txBody>
                    <a:bodyPr/>
                    <a:lstStyle/>
                    <a:p>
                      <a:pPr algn="ctr"/>
                      <a:r>
                        <a:rPr lang="en-US" sz="2000" b="1" dirty="0" smtClean="0"/>
                        <a:t>MAVEN </a:t>
                      </a:r>
                      <a:endParaRPr lang="ru-RU" sz="2000" b="1" dirty="0" smtClean="0"/>
                    </a:p>
                    <a:p>
                      <a:pPr algn="ctr"/>
                      <a:r>
                        <a:rPr lang="en-US" sz="2000" b="1" dirty="0" smtClean="0"/>
                        <a:t>(</a:t>
                      </a:r>
                      <a:r>
                        <a:rPr lang="en-US" sz="1800" b="0" i="1" dirty="0" smtClean="0"/>
                        <a:t>Mars Atmosphere and Volatile </a:t>
                      </a:r>
                      <a:r>
                        <a:rPr lang="en-US" sz="1800" b="0" i="1" dirty="0" err="1" smtClean="0"/>
                        <a:t>EvolutioN</a:t>
                      </a:r>
                      <a:r>
                        <a:rPr lang="ru-RU" sz="1800" b="0" i="1" dirty="0" smtClean="0"/>
                        <a:t>, США</a:t>
                      </a:r>
                      <a:r>
                        <a:rPr lang="ru-RU" sz="2000" b="1" dirty="0" smtClean="0"/>
                        <a:t>)</a:t>
                      </a:r>
                      <a:endParaRPr lang="ru-RU" sz="2000" b="0" i="1" u="none" strike="noStrike" dirty="0" smtClean="0">
                        <a:solidFill>
                          <a:schemeClr val="tx1"/>
                        </a:solidFill>
                        <a:latin typeface="Calibri"/>
                      </a:endParaRPr>
                    </a:p>
                  </a:txBody>
                  <a:tcPr marL="7620" marR="7620" marT="7620" marB="0" anchor="b">
                    <a:lnL>
                      <a:noFill/>
                    </a:lnL>
                    <a:lnR>
                      <a:noFill/>
                    </a:lnR>
                    <a:lnT>
                      <a:noFill/>
                    </a:lnT>
                    <a:lnB>
                      <a:noFill/>
                    </a:lnB>
                  </a:tcPr>
                </a:tc>
              </a:tr>
            </a:tbl>
          </a:graphicData>
        </a:graphic>
      </p:graphicFrame>
      <p:pic>
        <p:nvPicPr>
          <p:cNvPr id="68610" name="Picture 2" descr="https://www.universetoday.com/wp-content/uploads/2015/11/maven_mars.jpg"/>
          <p:cNvPicPr>
            <a:picLocks noChangeAspect="1" noChangeArrowheads="1"/>
          </p:cNvPicPr>
          <p:nvPr/>
        </p:nvPicPr>
        <p:blipFill>
          <a:blip r:embed="rId5" cstate="print"/>
          <a:srcRect/>
          <a:stretch>
            <a:fillRect/>
          </a:stretch>
        </p:blipFill>
        <p:spPr bwMode="auto">
          <a:xfrm>
            <a:off x="428596" y="1142984"/>
            <a:ext cx="4937569" cy="3000396"/>
          </a:xfrm>
          <a:prstGeom prst="rect">
            <a:avLst/>
          </a:prstGeom>
          <a:noFill/>
        </p:spPr>
      </p:pic>
      <p:graphicFrame>
        <p:nvGraphicFramePr>
          <p:cNvPr id="8" name="Таблица 7"/>
          <p:cNvGraphicFramePr>
            <a:graphicFrameLocks noGrp="1"/>
          </p:cNvGraphicFramePr>
          <p:nvPr/>
        </p:nvGraphicFramePr>
        <p:xfrm>
          <a:off x="5715008" y="2924180"/>
          <a:ext cx="3143272" cy="1219200"/>
        </p:xfrm>
        <a:graphic>
          <a:graphicData uri="http://schemas.openxmlformats.org/drawingml/2006/table">
            <a:tbl>
              <a:tblPr>
                <a:tableStyleId>{18603FDC-E32A-4AB5-989C-0864C3EAD2B8}</a:tableStyleId>
              </a:tblPr>
              <a:tblGrid>
                <a:gridCol w="1508569"/>
                <a:gridCol w="1123678"/>
                <a:gridCol w="511025"/>
              </a:tblGrid>
              <a:tr h="0">
                <a:tc>
                  <a:txBody>
                    <a:bodyPr/>
                    <a:lstStyle/>
                    <a:p>
                      <a:pPr indent="0" algn="just">
                        <a:spcAft>
                          <a:spcPts val="0"/>
                        </a:spcAft>
                      </a:pPr>
                      <a:r>
                        <a:rPr lang="ru-RU" sz="1600" dirty="0">
                          <a:solidFill>
                            <a:schemeClr val="bg1"/>
                          </a:solidFill>
                        </a:rPr>
                        <a:t>Дата запуска </a:t>
                      </a:r>
                      <a:endParaRPr lang="ru-RU" sz="1600" dirty="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600">
                          <a:solidFill>
                            <a:schemeClr val="bg1"/>
                          </a:solidFill>
                        </a:rPr>
                        <a:t>18.11.13</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0"/>
                        </a:spcAft>
                      </a:pPr>
                      <a:endParaRPr lang="ru-RU" sz="1600">
                        <a:solidFill>
                          <a:schemeClr val="bg1"/>
                        </a:solidFill>
                        <a:latin typeface="Times New Roman"/>
                        <a:ea typeface="Times New Roman"/>
                        <a:cs typeface="Times New Roman"/>
                      </a:endParaRPr>
                    </a:p>
                  </a:txBody>
                  <a:tcPr marL="68580" marR="68580" marT="0" marB="0"/>
                </a:tc>
              </a:tr>
              <a:tr h="0">
                <a:tc>
                  <a:txBody>
                    <a:bodyPr/>
                    <a:lstStyle/>
                    <a:p>
                      <a:pPr indent="0" algn="just">
                        <a:spcAft>
                          <a:spcPts val="0"/>
                        </a:spcAft>
                      </a:pPr>
                      <a:r>
                        <a:rPr lang="ru-RU" sz="1600">
                          <a:solidFill>
                            <a:schemeClr val="bg1"/>
                          </a:solidFill>
                        </a:rPr>
                        <a:t>Срок службы</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600">
                          <a:solidFill>
                            <a:schemeClr val="bg1"/>
                          </a:solidFill>
                        </a:rPr>
                        <a:t>7,0</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600">
                          <a:solidFill>
                            <a:schemeClr val="bg1"/>
                          </a:solidFill>
                        </a:rPr>
                        <a:t>лет</a:t>
                      </a:r>
                      <a:endParaRPr lang="ru-RU" sz="1600">
                        <a:solidFill>
                          <a:schemeClr val="bg1"/>
                        </a:solidFill>
                        <a:latin typeface="Times New Roman"/>
                        <a:ea typeface="Calibri"/>
                        <a:cs typeface="Arial Unicode MS"/>
                      </a:endParaRPr>
                    </a:p>
                  </a:txBody>
                  <a:tcPr marL="68580" marR="68580" marT="0" marB="0"/>
                </a:tc>
              </a:tr>
              <a:tr h="0">
                <a:tc>
                  <a:txBody>
                    <a:bodyPr/>
                    <a:lstStyle/>
                    <a:p>
                      <a:pPr indent="0" algn="just">
                        <a:spcAft>
                          <a:spcPts val="0"/>
                        </a:spcAft>
                      </a:pPr>
                      <a:r>
                        <a:rPr lang="ru-RU" sz="1600">
                          <a:solidFill>
                            <a:schemeClr val="bg1"/>
                          </a:solidFill>
                        </a:rPr>
                        <a:t>Масса</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600">
                          <a:solidFill>
                            <a:schemeClr val="bg1"/>
                          </a:solidFill>
                        </a:rPr>
                        <a:t>2454</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600">
                          <a:solidFill>
                            <a:schemeClr val="bg1"/>
                          </a:solidFill>
                        </a:rPr>
                        <a:t>кг</a:t>
                      </a:r>
                      <a:endParaRPr lang="ru-RU" sz="1600">
                        <a:solidFill>
                          <a:schemeClr val="bg1"/>
                        </a:solidFill>
                        <a:latin typeface="Times New Roman"/>
                        <a:ea typeface="Calibri"/>
                        <a:cs typeface="Arial Unicode MS"/>
                      </a:endParaRPr>
                    </a:p>
                  </a:txBody>
                  <a:tcPr marL="68580" marR="68580" marT="0" marB="0"/>
                </a:tc>
              </a:tr>
              <a:tr h="0">
                <a:tc>
                  <a:txBody>
                    <a:bodyPr/>
                    <a:lstStyle/>
                    <a:p>
                      <a:pPr indent="0" algn="just">
                        <a:spcAft>
                          <a:spcPts val="0"/>
                        </a:spcAft>
                      </a:pPr>
                      <a:r>
                        <a:rPr lang="ru-RU" sz="1600">
                          <a:solidFill>
                            <a:schemeClr val="bg1"/>
                          </a:solidFill>
                        </a:rPr>
                        <a:t>Орбита</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600" dirty="0">
                          <a:solidFill>
                            <a:schemeClr val="bg1"/>
                          </a:solidFill>
                        </a:rPr>
                        <a:t>380 × </a:t>
                      </a:r>
                      <a:endParaRPr lang="ru-RU" sz="1600" dirty="0" smtClean="0">
                        <a:solidFill>
                          <a:schemeClr val="bg1"/>
                        </a:solidFill>
                      </a:endParaRPr>
                    </a:p>
                    <a:p>
                      <a:pPr indent="0" algn="just">
                        <a:spcAft>
                          <a:spcPts val="0"/>
                        </a:spcAft>
                      </a:pPr>
                      <a:r>
                        <a:rPr lang="ru-RU" sz="1600" dirty="0" smtClean="0">
                          <a:solidFill>
                            <a:schemeClr val="bg1"/>
                          </a:solidFill>
                        </a:rPr>
                        <a:t>44 600</a:t>
                      </a:r>
                      <a:endParaRPr lang="ru-RU" sz="1600" dirty="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600" dirty="0">
                          <a:solidFill>
                            <a:schemeClr val="bg1"/>
                          </a:solidFill>
                        </a:rPr>
                        <a:t>км</a:t>
                      </a:r>
                      <a:endParaRPr lang="ru-RU" sz="1600" dirty="0">
                        <a:solidFill>
                          <a:schemeClr val="bg1"/>
                        </a:solidFill>
                        <a:latin typeface="Times New Roman"/>
                        <a:ea typeface="Calibri"/>
                        <a:cs typeface="Arial Unicode MS"/>
                      </a:endParaRPr>
                    </a:p>
                  </a:txBody>
                  <a:tcPr marL="68580" marR="68580" marT="0" marB="0"/>
                </a:tc>
              </a:tr>
            </a:tbl>
          </a:graphicData>
        </a:graphic>
      </p:graphicFrame>
      <p:graphicFrame>
        <p:nvGraphicFramePr>
          <p:cNvPr id="10" name="Таблица 9"/>
          <p:cNvGraphicFramePr>
            <a:graphicFrameLocks noGrp="1"/>
          </p:cNvGraphicFramePr>
          <p:nvPr/>
        </p:nvGraphicFramePr>
        <p:xfrm>
          <a:off x="428596" y="4572008"/>
          <a:ext cx="5559425" cy="1920240"/>
        </p:xfrm>
        <a:graphic>
          <a:graphicData uri="http://schemas.openxmlformats.org/drawingml/2006/table">
            <a:tbl>
              <a:tblPr>
                <a:tableStyleId>{18603FDC-E32A-4AB5-989C-0864C3EAD2B8}</a:tableStyleId>
              </a:tblPr>
              <a:tblGrid>
                <a:gridCol w="5559425"/>
              </a:tblGrid>
              <a:tr h="0">
                <a:tc>
                  <a:txBody>
                    <a:bodyPr/>
                    <a:lstStyle/>
                    <a:p>
                      <a:pPr indent="0" algn="just">
                        <a:spcAft>
                          <a:spcPts val="0"/>
                        </a:spcAft>
                      </a:pPr>
                      <a:r>
                        <a:rPr lang="ru-RU" sz="1400" dirty="0">
                          <a:solidFill>
                            <a:schemeClr val="bg1"/>
                          </a:solidFill>
                        </a:rPr>
                        <a:t>Основные приборы (эксперименты)</a:t>
                      </a:r>
                      <a:endParaRPr lang="ru-RU" sz="1400" dirty="0">
                        <a:solidFill>
                          <a:schemeClr val="bg1"/>
                        </a:solidFill>
                        <a:latin typeface="Times New Roman"/>
                        <a:ea typeface="Calibri"/>
                        <a:cs typeface="Arial Unicode MS"/>
                      </a:endParaRPr>
                    </a:p>
                  </a:txBody>
                  <a:tcPr marL="68580" marR="68580" marT="0" marB="0"/>
                </a:tc>
              </a:tr>
              <a:tr h="0">
                <a:tc>
                  <a:txBody>
                    <a:bodyPr/>
                    <a:lstStyle/>
                    <a:p>
                      <a:pPr indent="0" algn="just">
                        <a:spcAft>
                          <a:spcPts val="0"/>
                        </a:spcAft>
                      </a:pPr>
                      <a:r>
                        <a:rPr lang="en-US" sz="1400">
                          <a:solidFill>
                            <a:schemeClr val="bg1"/>
                          </a:solidFill>
                        </a:rPr>
                        <a:t>Solar Wind Electron Analyzer (SWEA)</a:t>
                      </a:r>
                      <a:endParaRPr lang="ru-RU" sz="1400">
                        <a:solidFill>
                          <a:schemeClr val="bg1"/>
                        </a:solidFill>
                        <a:latin typeface="Times New Roman"/>
                        <a:ea typeface="Calibri"/>
                        <a:cs typeface="Arial Unicode MS"/>
                      </a:endParaRPr>
                    </a:p>
                  </a:txBody>
                  <a:tcPr marL="68580" marR="68580" marT="0" marB="0"/>
                </a:tc>
              </a:tr>
              <a:tr h="0">
                <a:tc>
                  <a:txBody>
                    <a:bodyPr/>
                    <a:lstStyle/>
                    <a:p>
                      <a:pPr indent="0" algn="just">
                        <a:spcAft>
                          <a:spcPts val="0"/>
                        </a:spcAft>
                      </a:pPr>
                      <a:r>
                        <a:rPr lang="en-US" sz="1400">
                          <a:solidFill>
                            <a:schemeClr val="bg1"/>
                          </a:solidFill>
                        </a:rPr>
                        <a:t>Solar Wind Ion Analyzer (SWIA)</a:t>
                      </a:r>
                      <a:endParaRPr lang="ru-RU" sz="1400">
                        <a:solidFill>
                          <a:schemeClr val="bg1"/>
                        </a:solidFill>
                        <a:latin typeface="Times New Roman"/>
                        <a:ea typeface="Calibri"/>
                        <a:cs typeface="Arial Unicode MS"/>
                      </a:endParaRPr>
                    </a:p>
                  </a:txBody>
                  <a:tcPr marL="68580" marR="68580" marT="0" marB="0"/>
                </a:tc>
              </a:tr>
              <a:tr h="0">
                <a:tc>
                  <a:txBody>
                    <a:bodyPr/>
                    <a:lstStyle/>
                    <a:p>
                      <a:pPr indent="0" algn="just">
                        <a:spcAft>
                          <a:spcPts val="0"/>
                        </a:spcAft>
                      </a:pPr>
                      <a:r>
                        <a:rPr lang="en-US" sz="1400">
                          <a:solidFill>
                            <a:schemeClr val="bg1"/>
                          </a:solidFill>
                        </a:rPr>
                        <a:t>Suprathermal and Thermal Ion Composition (STATIC)</a:t>
                      </a:r>
                      <a:endParaRPr lang="ru-RU" sz="1400">
                        <a:solidFill>
                          <a:schemeClr val="bg1"/>
                        </a:solidFill>
                        <a:latin typeface="Times New Roman"/>
                        <a:ea typeface="Calibri"/>
                        <a:cs typeface="Arial Unicode MS"/>
                      </a:endParaRPr>
                    </a:p>
                  </a:txBody>
                  <a:tcPr marL="68580" marR="68580" marT="0" marB="0"/>
                </a:tc>
              </a:tr>
              <a:tr h="0">
                <a:tc>
                  <a:txBody>
                    <a:bodyPr/>
                    <a:lstStyle/>
                    <a:p>
                      <a:pPr indent="0" algn="l">
                        <a:spcAft>
                          <a:spcPts val="0"/>
                        </a:spcAft>
                      </a:pPr>
                      <a:r>
                        <a:rPr lang="en-US" sz="1400">
                          <a:solidFill>
                            <a:schemeClr val="bg1"/>
                          </a:solidFill>
                        </a:rPr>
                        <a:t>Solar Energetic Particle (SEP)</a:t>
                      </a:r>
                      <a:endParaRPr lang="ru-RU" sz="1400">
                        <a:solidFill>
                          <a:schemeClr val="bg1"/>
                        </a:solidFill>
                        <a:latin typeface="Times New Roman"/>
                        <a:ea typeface="Calibri"/>
                        <a:cs typeface="Arial Unicode MS"/>
                      </a:endParaRPr>
                    </a:p>
                  </a:txBody>
                  <a:tcPr marL="68580" marR="68580" marT="0" marB="0"/>
                </a:tc>
              </a:tr>
              <a:tr h="0">
                <a:tc>
                  <a:txBody>
                    <a:bodyPr/>
                    <a:lstStyle/>
                    <a:p>
                      <a:pPr indent="0" algn="l">
                        <a:spcAft>
                          <a:spcPts val="0"/>
                        </a:spcAft>
                      </a:pPr>
                      <a:r>
                        <a:rPr lang="en-US" sz="1400">
                          <a:solidFill>
                            <a:schemeClr val="bg1"/>
                          </a:solidFill>
                        </a:rPr>
                        <a:t>Lagmuir Probe and Waves (LPW)</a:t>
                      </a:r>
                      <a:endParaRPr lang="ru-RU" sz="1400">
                        <a:solidFill>
                          <a:schemeClr val="bg1"/>
                        </a:solidFill>
                        <a:latin typeface="Times New Roman"/>
                        <a:ea typeface="Calibri"/>
                        <a:cs typeface="Arial Unicode MS"/>
                      </a:endParaRPr>
                    </a:p>
                  </a:txBody>
                  <a:tcPr marL="68580" marR="68580" marT="0" marB="0"/>
                </a:tc>
              </a:tr>
              <a:tr h="0">
                <a:tc>
                  <a:txBody>
                    <a:bodyPr/>
                    <a:lstStyle/>
                    <a:p>
                      <a:pPr indent="0" algn="l">
                        <a:spcAft>
                          <a:spcPts val="0"/>
                        </a:spcAft>
                      </a:pPr>
                      <a:r>
                        <a:rPr lang="en-US" sz="1400">
                          <a:solidFill>
                            <a:schemeClr val="bg1"/>
                          </a:solidFill>
                        </a:rPr>
                        <a:t>Magnetometer (MAG)</a:t>
                      </a:r>
                      <a:endParaRPr lang="ru-RU" sz="1400">
                        <a:solidFill>
                          <a:schemeClr val="bg1"/>
                        </a:solidFill>
                        <a:latin typeface="Times New Roman"/>
                        <a:ea typeface="Calibri"/>
                        <a:cs typeface="Arial Unicode MS"/>
                      </a:endParaRPr>
                    </a:p>
                  </a:txBody>
                  <a:tcPr marL="68580" marR="68580" marT="0" marB="0"/>
                </a:tc>
              </a:tr>
              <a:tr h="0">
                <a:tc>
                  <a:txBody>
                    <a:bodyPr/>
                    <a:lstStyle/>
                    <a:p>
                      <a:pPr indent="0" algn="l">
                        <a:spcAft>
                          <a:spcPts val="0"/>
                        </a:spcAft>
                      </a:pPr>
                      <a:r>
                        <a:rPr lang="en-US" sz="1400">
                          <a:solidFill>
                            <a:schemeClr val="bg1"/>
                          </a:solidFill>
                        </a:rPr>
                        <a:t>Imaging Ultraviolet Spectrometer (IUVS)</a:t>
                      </a:r>
                      <a:endParaRPr lang="ru-RU" sz="1400">
                        <a:solidFill>
                          <a:schemeClr val="bg1"/>
                        </a:solidFill>
                        <a:latin typeface="Times New Roman"/>
                        <a:ea typeface="Calibri"/>
                        <a:cs typeface="Arial Unicode MS"/>
                      </a:endParaRPr>
                    </a:p>
                  </a:txBody>
                  <a:tcPr marL="68580" marR="68580" marT="0" marB="0"/>
                </a:tc>
              </a:tr>
              <a:tr h="0">
                <a:tc>
                  <a:txBody>
                    <a:bodyPr/>
                    <a:lstStyle/>
                    <a:p>
                      <a:pPr indent="0" algn="l">
                        <a:spcAft>
                          <a:spcPts val="0"/>
                        </a:spcAft>
                      </a:pPr>
                      <a:r>
                        <a:rPr lang="en-US" sz="1400" dirty="0">
                          <a:solidFill>
                            <a:schemeClr val="bg1"/>
                          </a:solidFill>
                        </a:rPr>
                        <a:t>Neutral Gas and Ion Mass Spectrometer (NGIMS)</a:t>
                      </a:r>
                      <a:endParaRPr lang="ru-RU" sz="1400" dirty="0">
                        <a:solidFill>
                          <a:schemeClr val="bg1"/>
                        </a:solidFill>
                        <a:latin typeface="Times New Roman"/>
                        <a:ea typeface="Calibri"/>
                        <a:cs typeface="Arial Unicode MS"/>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5" name="Таблица 4"/>
          <p:cNvGraphicFramePr>
            <a:graphicFrameLocks noGrp="1"/>
          </p:cNvGraphicFramePr>
          <p:nvPr/>
        </p:nvGraphicFramePr>
        <p:xfrm>
          <a:off x="1428728" y="285728"/>
          <a:ext cx="6286544" cy="617220"/>
        </p:xfrm>
        <a:graphic>
          <a:graphicData uri="http://schemas.openxmlformats.org/drawingml/2006/table">
            <a:tbl>
              <a:tblPr/>
              <a:tblGrid>
                <a:gridCol w="6286544"/>
              </a:tblGrid>
              <a:tr h="182880">
                <a:tc>
                  <a:txBody>
                    <a:bodyPr/>
                    <a:lstStyle/>
                    <a:p>
                      <a:pPr algn="ctr"/>
                      <a:r>
                        <a:rPr lang="en-US" sz="2000" b="1" dirty="0" err="1" smtClean="0"/>
                        <a:t>ExoMars</a:t>
                      </a:r>
                      <a:r>
                        <a:rPr lang="en-US" sz="2000" b="1" dirty="0" smtClean="0"/>
                        <a:t> 2016 </a:t>
                      </a:r>
                      <a:endParaRPr lang="ru-RU" sz="2000" b="1" dirty="0" smtClean="0"/>
                    </a:p>
                    <a:p>
                      <a:pPr algn="ctr"/>
                      <a:r>
                        <a:rPr lang="en-US" sz="2000" b="1" dirty="0" smtClean="0"/>
                        <a:t>(</a:t>
                      </a:r>
                      <a:r>
                        <a:rPr lang="ru-RU" sz="1800" b="0" i="1" dirty="0" smtClean="0"/>
                        <a:t>Европа-РФ</a:t>
                      </a:r>
                      <a:r>
                        <a:rPr lang="ru-RU" sz="2000" b="1" dirty="0" smtClean="0"/>
                        <a:t>)</a:t>
                      </a:r>
                      <a:endParaRPr lang="ru-RU" sz="2000" b="0" i="1" u="none" strike="noStrike" dirty="0" smtClean="0">
                        <a:solidFill>
                          <a:schemeClr val="tx1"/>
                        </a:solidFill>
                        <a:latin typeface="Calibri"/>
                      </a:endParaRPr>
                    </a:p>
                  </a:txBody>
                  <a:tcPr marL="7620" marR="7620" marT="7620" marB="0" anchor="b">
                    <a:lnL>
                      <a:noFill/>
                    </a:lnL>
                    <a:lnR>
                      <a:noFill/>
                    </a:lnR>
                    <a:lnT>
                      <a:noFill/>
                    </a:lnT>
                    <a:lnB>
                      <a:noFill/>
                    </a:lnB>
                  </a:tcPr>
                </a:tc>
              </a:tr>
            </a:tbl>
          </a:graphicData>
        </a:graphic>
      </p:graphicFrame>
      <p:pic>
        <p:nvPicPr>
          <p:cNvPr id="70658" name="Picture 2" descr="https://space.skyrocket.de/img_sat/tgo__1.jpg"/>
          <p:cNvPicPr>
            <a:picLocks noChangeAspect="1" noChangeArrowheads="1"/>
          </p:cNvPicPr>
          <p:nvPr/>
        </p:nvPicPr>
        <p:blipFill>
          <a:blip r:embed="rId5" cstate="print"/>
          <a:srcRect/>
          <a:stretch>
            <a:fillRect/>
          </a:stretch>
        </p:blipFill>
        <p:spPr bwMode="auto">
          <a:xfrm>
            <a:off x="428596" y="1071546"/>
            <a:ext cx="3810000" cy="2524126"/>
          </a:xfrm>
          <a:prstGeom prst="rect">
            <a:avLst/>
          </a:prstGeom>
          <a:noFill/>
        </p:spPr>
      </p:pic>
      <p:sp>
        <p:nvSpPr>
          <p:cNvPr id="11" name="Прямоугольник 10"/>
          <p:cNvSpPr/>
          <p:nvPr/>
        </p:nvSpPr>
        <p:spPr>
          <a:xfrm>
            <a:off x="4857752" y="1071546"/>
            <a:ext cx="2812116" cy="369332"/>
          </a:xfrm>
          <a:prstGeom prst="rect">
            <a:avLst/>
          </a:prstGeom>
        </p:spPr>
        <p:txBody>
          <a:bodyPr wrap="none">
            <a:spAutoFit/>
          </a:bodyPr>
          <a:lstStyle/>
          <a:p>
            <a:r>
              <a:rPr lang="en-US" b="1" dirty="0" smtClean="0"/>
              <a:t>Trace Gas Orbiter</a:t>
            </a:r>
            <a:r>
              <a:rPr lang="en-US" dirty="0" smtClean="0"/>
              <a:t> (</a:t>
            </a:r>
            <a:r>
              <a:rPr lang="en-US" b="1" dirty="0" smtClean="0"/>
              <a:t>TGO</a:t>
            </a:r>
            <a:r>
              <a:rPr lang="en-US" dirty="0" smtClean="0"/>
              <a:t>)</a:t>
            </a:r>
            <a:endParaRPr lang="ru-RU" dirty="0"/>
          </a:p>
        </p:txBody>
      </p:sp>
      <p:graphicFrame>
        <p:nvGraphicFramePr>
          <p:cNvPr id="12" name="Таблица 11"/>
          <p:cNvGraphicFramePr>
            <a:graphicFrameLocks noGrp="1"/>
          </p:cNvGraphicFramePr>
          <p:nvPr/>
        </p:nvGraphicFramePr>
        <p:xfrm>
          <a:off x="5072066" y="2571744"/>
          <a:ext cx="3555053" cy="975360"/>
        </p:xfrm>
        <a:graphic>
          <a:graphicData uri="http://schemas.openxmlformats.org/drawingml/2006/table">
            <a:tbl>
              <a:tblPr>
                <a:tableStyleId>{18603FDC-E32A-4AB5-989C-0864C3EAD2B8}</a:tableStyleId>
              </a:tblPr>
              <a:tblGrid>
                <a:gridCol w="1706197"/>
                <a:gridCol w="1270885"/>
                <a:gridCol w="577971"/>
              </a:tblGrid>
              <a:tr h="0">
                <a:tc>
                  <a:txBody>
                    <a:bodyPr/>
                    <a:lstStyle/>
                    <a:p>
                      <a:pPr indent="0" algn="just">
                        <a:spcAft>
                          <a:spcPts val="0"/>
                        </a:spcAft>
                      </a:pPr>
                      <a:r>
                        <a:rPr lang="ru-RU" sz="1600" dirty="0">
                          <a:solidFill>
                            <a:schemeClr val="bg1"/>
                          </a:solidFill>
                        </a:rPr>
                        <a:t>Дата запуска </a:t>
                      </a:r>
                      <a:endParaRPr lang="ru-RU" sz="1600" dirty="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600">
                          <a:solidFill>
                            <a:schemeClr val="bg1"/>
                          </a:solidFill>
                        </a:rPr>
                        <a:t>14.03.16</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0"/>
                        </a:spcAft>
                      </a:pPr>
                      <a:endParaRPr lang="ru-RU" sz="1600">
                        <a:solidFill>
                          <a:schemeClr val="bg1"/>
                        </a:solidFill>
                        <a:latin typeface="Times New Roman"/>
                        <a:ea typeface="Times New Roman"/>
                        <a:cs typeface="Times New Roman"/>
                      </a:endParaRPr>
                    </a:p>
                  </a:txBody>
                  <a:tcPr marL="68580" marR="68580" marT="0" marB="0"/>
                </a:tc>
              </a:tr>
              <a:tr h="0">
                <a:tc>
                  <a:txBody>
                    <a:bodyPr/>
                    <a:lstStyle/>
                    <a:p>
                      <a:pPr indent="0" algn="just">
                        <a:spcAft>
                          <a:spcPts val="0"/>
                        </a:spcAft>
                      </a:pPr>
                      <a:r>
                        <a:rPr lang="ru-RU" sz="1600">
                          <a:solidFill>
                            <a:schemeClr val="bg1"/>
                          </a:solidFill>
                        </a:rPr>
                        <a:t>Срок службы</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en-US" sz="1600">
                          <a:solidFill>
                            <a:schemeClr val="bg1"/>
                          </a:solidFill>
                        </a:rPr>
                        <a:t>4,</a:t>
                      </a:r>
                      <a:r>
                        <a:rPr lang="ru-RU" sz="1600">
                          <a:solidFill>
                            <a:schemeClr val="bg1"/>
                          </a:solidFill>
                        </a:rPr>
                        <a:t>7</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600">
                          <a:solidFill>
                            <a:schemeClr val="bg1"/>
                          </a:solidFill>
                        </a:rPr>
                        <a:t>лет</a:t>
                      </a:r>
                      <a:endParaRPr lang="ru-RU" sz="1600">
                        <a:solidFill>
                          <a:schemeClr val="bg1"/>
                        </a:solidFill>
                        <a:latin typeface="Times New Roman"/>
                        <a:ea typeface="Calibri"/>
                        <a:cs typeface="Arial Unicode MS"/>
                      </a:endParaRPr>
                    </a:p>
                  </a:txBody>
                  <a:tcPr marL="68580" marR="68580" marT="0" marB="0"/>
                </a:tc>
              </a:tr>
              <a:tr h="0">
                <a:tc>
                  <a:txBody>
                    <a:bodyPr/>
                    <a:lstStyle/>
                    <a:p>
                      <a:pPr indent="0" algn="just">
                        <a:spcAft>
                          <a:spcPts val="0"/>
                        </a:spcAft>
                      </a:pPr>
                      <a:r>
                        <a:rPr lang="ru-RU" sz="1600">
                          <a:solidFill>
                            <a:schemeClr val="bg1"/>
                          </a:solidFill>
                        </a:rPr>
                        <a:t>Масса</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600">
                          <a:solidFill>
                            <a:schemeClr val="bg1"/>
                          </a:solidFill>
                        </a:rPr>
                        <a:t>4332</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600">
                          <a:solidFill>
                            <a:schemeClr val="bg1"/>
                          </a:solidFill>
                        </a:rPr>
                        <a:t>кг</a:t>
                      </a:r>
                      <a:endParaRPr lang="ru-RU" sz="1600">
                        <a:solidFill>
                          <a:schemeClr val="bg1"/>
                        </a:solidFill>
                        <a:latin typeface="Times New Roman"/>
                        <a:ea typeface="Calibri"/>
                        <a:cs typeface="Arial Unicode MS"/>
                      </a:endParaRPr>
                    </a:p>
                  </a:txBody>
                  <a:tcPr marL="68580" marR="68580" marT="0" marB="0"/>
                </a:tc>
              </a:tr>
              <a:tr h="0">
                <a:tc>
                  <a:txBody>
                    <a:bodyPr/>
                    <a:lstStyle/>
                    <a:p>
                      <a:pPr indent="0" algn="just">
                        <a:spcAft>
                          <a:spcPts val="0"/>
                        </a:spcAft>
                      </a:pPr>
                      <a:r>
                        <a:rPr lang="ru-RU" sz="1600">
                          <a:solidFill>
                            <a:schemeClr val="bg1"/>
                          </a:solidFill>
                        </a:rPr>
                        <a:t>Орбита</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600">
                          <a:solidFill>
                            <a:schemeClr val="bg1"/>
                          </a:solidFill>
                        </a:rPr>
                        <a:t>400 × 400</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600" dirty="0">
                          <a:solidFill>
                            <a:schemeClr val="bg1"/>
                          </a:solidFill>
                        </a:rPr>
                        <a:t>км</a:t>
                      </a:r>
                      <a:endParaRPr lang="ru-RU" sz="1600" dirty="0">
                        <a:solidFill>
                          <a:schemeClr val="bg1"/>
                        </a:solidFill>
                        <a:latin typeface="Times New Roman"/>
                        <a:ea typeface="Calibri"/>
                        <a:cs typeface="Arial Unicode MS"/>
                      </a:endParaRPr>
                    </a:p>
                  </a:txBody>
                  <a:tcPr marL="68580" marR="68580" marT="0" marB="0"/>
                </a:tc>
              </a:tr>
            </a:tbl>
          </a:graphicData>
        </a:graphic>
      </p:graphicFrame>
      <p:graphicFrame>
        <p:nvGraphicFramePr>
          <p:cNvPr id="13" name="Таблица 12"/>
          <p:cNvGraphicFramePr>
            <a:graphicFrameLocks noGrp="1"/>
          </p:cNvGraphicFramePr>
          <p:nvPr/>
        </p:nvGraphicFramePr>
        <p:xfrm>
          <a:off x="428596" y="3786190"/>
          <a:ext cx="7429552" cy="1067754"/>
        </p:xfrm>
        <a:graphic>
          <a:graphicData uri="http://schemas.openxmlformats.org/drawingml/2006/table">
            <a:tbl>
              <a:tblPr>
                <a:tableStyleId>{18603FDC-E32A-4AB5-989C-0864C3EAD2B8}</a:tableStyleId>
              </a:tblPr>
              <a:tblGrid>
                <a:gridCol w="4429156"/>
                <a:gridCol w="3000396"/>
              </a:tblGrid>
              <a:tr h="214314">
                <a:tc gridSpan="2">
                  <a:txBody>
                    <a:bodyPr/>
                    <a:lstStyle/>
                    <a:p>
                      <a:pPr indent="0" algn="just">
                        <a:spcAft>
                          <a:spcPts val="0"/>
                        </a:spcAft>
                      </a:pPr>
                      <a:r>
                        <a:rPr lang="ru-RU" sz="1400" dirty="0">
                          <a:solidFill>
                            <a:schemeClr val="bg1"/>
                          </a:solidFill>
                        </a:rPr>
                        <a:t>Основные приборы (эксперименты)</a:t>
                      </a:r>
                      <a:endParaRPr lang="ru-RU" sz="1400" dirty="0">
                        <a:solidFill>
                          <a:schemeClr val="bg1"/>
                        </a:solidFill>
                        <a:latin typeface="Times New Roman"/>
                        <a:ea typeface="Calibri"/>
                        <a:cs typeface="Arial Unicode MS"/>
                      </a:endParaRPr>
                    </a:p>
                  </a:txBody>
                  <a:tcPr marL="68580" marR="68580" marT="0" marB="0"/>
                </a:tc>
                <a:tc hMerge="1">
                  <a:txBody>
                    <a:bodyPr/>
                    <a:lstStyle/>
                    <a:p>
                      <a:endParaRPr lang="ru-RU"/>
                    </a:p>
                  </a:txBody>
                  <a:tcPr/>
                </a:tc>
              </a:tr>
              <a:tr h="0">
                <a:tc>
                  <a:txBody>
                    <a:bodyPr/>
                    <a:lstStyle/>
                    <a:p>
                      <a:pPr indent="0" algn="l">
                        <a:spcAft>
                          <a:spcPts val="0"/>
                        </a:spcAft>
                      </a:pPr>
                      <a:r>
                        <a:rPr lang="en-US" sz="1400" dirty="0">
                          <a:solidFill>
                            <a:schemeClr val="bg1"/>
                          </a:solidFill>
                        </a:rPr>
                        <a:t>NOMAD (Nadir and Occultation for </a:t>
                      </a:r>
                      <a:r>
                        <a:rPr lang="en-US" sz="1400" dirty="0" err="1">
                          <a:solidFill>
                            <a:schemeClr val="bg1"/>
                          </a:solidFill>
                        </a:rPr>
                        <a:t>MArs</a:t>
                      </a:r>
                      <a:r>
                        <a:rPr lang="en-US" sz="1400" dirty="0">
                          <a:solidFill>
                            <a:schemeClr val="bg1"/>
                          </a:solidFill>
                        </a:rPr>
                        <a:t> Discovery)</a:t>
                      </a:r>
                      <a:endParaRPr lang="ru-RU" sz="1400" dirty="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400">
                          <a:solidFill>
                            <a:schemeClr val="bg1"/>
                          </a:solidFill>
                        </a:rPr>
                        <a:t>два ИК и один УФ спектрометры</a:t>
                      </a:r>
                      <a:endParaRPr lang="ru-RU" sz="1400">
                        <a:solidFill>
                          <a:schemeClr val="bg1"/>
                        </a:solidFill>
                        <a:latin typeface="Times New Roman"/>
                        <a:ea typeface="Calibri"/>
                        <a:cs typeface="Arial Unicode MS"/>
                      </a:endParaRPr>
                    </a:p>
                  </a:txBody>
                  <a:tcPr marL="68580" marR="68580" marT="0" marB="0"/>
                </a:tc>
              </a:tr>
              <a:tr h="0">
                <a:tc>
                  <a:txBody>
                    <a:bodyPr/>
                    <a:lstStyle/>
                    <a:p>
                      <a:pPr indent="0" algn="just">
                        <a:spcAft>
                          <a:spcPts val="0"/>
                        </a:spcAft>
                      </a:pPr>
                      <a:r>
                        <a:rPr lang="ru-RU" sz="1400">
                          <a:solidFill>
                            <a:schemeClr val="bg1"/>
                          </a:solidFill>
                        </a:rPr>
                        <a:t>ACS (Atmospheric Chemistry Suite)</a:t>
                      </a:r>
                      <a:endParaRPr lang="ru-RU" sz="140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400">
                          <a:solidFill>
                            <a:schemeClr val="bg1"/>
                          </a:solidFill>
                        </a:rPr>
                        <a:t>три ИК спектрометра</a:t>
                      </a:r>
                      <a:endParaRPr lang="ru-RU" sz="1400">
                        <a:solidFill>
                          <a:schemeClr val="bg1"/>
                        </a:solidFill>
                        <a:latin typeface="Times New Roman"/>
                        <a:ea typeface="Calibri"/>
                        <a:cs typeface="Arial Unicode MS"/>
                      </a:endParaRPr>
                    </a:p>
                  </a:txBody>
                  <a:tcPr marL="68580" marR="68580" marT="0" marB="0"/>
                </a:tc>
              </a:tr>
              <a:tr h="0">
                <a:tc>
                  <a:txBody>
                    <a:bodyPr/>
                    <a:lstStyle/>
                    <a:p>
                      <a:pPr indent="0" algn="just">
                        <a:spcAft>
                          <a:spcPts val="0"/>
                        </a:spcAft>
                      </a:pPr>
                      <a:r>
                        <a:rPr lang="en-US" sz="1400">
                          <a:solidFill>
                            <a:schemeClr val="bg1"/>
                          </a:solidFill>
                        </a:rPr>
                        <a:t>CaSSIS (Colour and Stereo Surface Imaging System)</a:t>
                      </a:r>
                      <a:endParaRPr lang="ru-RU" sz="140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400" dirty="0" smtClean="0">
                          <a:solidFill>
                            <a:schemeClr val="bg1"/>
                          </a:solidFill>
                        </a:rPr>
                        <a:t>Фотокамера (</a:t>
                      </a:r>
                      <a:r>
                        <a:rPr lang="ru-RU" sz="1400" dirty="0">
                          <a:solidFill>
                            <a:schemeClr val="bg1"/>
                          </a:solidFill>
                        </a:rPr>
                        <a:t>4,5 м на пиксель)</a:t>
                      </a:r>
                      <a:endParaRPr lang="ru-RU" sz="1400" dirty="0">
                        <a:solidFill>
                          <a:schemeClr val="bg1"/>
                        </a:solidFill>
                        <a:latin typeface="Times New Roman"/>
                        <a:ea typeface="Calibri"/>
                        <a:cs typeface="Arial Unicode MS"/>
                      </a:endParaRPr>
                    </a:p>
                  </a:txBody>
                  <a:tcPr marL="68580" marR="68580" marT="0" marB="0"/>
                </a:tc>
              </a:tr>
              <a:tr h="0">
                <a:tc>
                  <a:txBody>
                    <a:bodyPr/>
                    <a:lstStyle/>
                    <a:p>
                      <a:pPr indent="0" algn="l">
                        <a:spcAft>
                          <a:spcPts val="0"/>
                        </a:spcAft>
                      </a:pPr>
                      <a:r>
                        <a:rPr lang="ru-RU" sz="1400" dirty="0">
                          <a:solidFill>
                            <a:schemeClr val="bg1"/>
                          </a:solidFill>
                        </a:rPr>
                        <a:t>FREND (</a:t>
                      </a:r>
                      <a:r>
                        <a:rPr lang="ru-RU" sz="1400" dirty="0" err="1">
                          <a:solidFill>
                            <a:schemeClr val="bg1"/>
                          </a:solidFill>
                        </a:rPr>
                        <a:t>Fine</a:t>
                      </a:r>
                      <a:r>
                        <a:rPr lang="ru-RU" sz="1400" dirty="0">
                          <a:solidFill>
                            <a:schemeClr val="bg1"/>
                          </a:solidFill>
                        </a:rPr>
                        <a:t> </a:t>
                      </a:r>
                      <a:r>
                        <a:rPr lang="ru-RU" sz="1400" dirty="0" err="1">
                          <a:solidFill>
                            <a:schemeClr val="bg1"/>
                          </a:solidFill>
                        </a:rPr>
                        <a:t>Resolution</a:t>
                      </a:r>
                      <a:r>
                        <a:rPr lang="ru-RU" sz="1400" dirty="0">
                          <a:solidFill>
                            <a:schemeClr val="bg1"/>
                          </a:solidFill>
                        </a:rPr>
                        <a:t> </a:t>
                      </a:r>
                      <a:r>
                        <a:rPr lang="ru-RU" sz="1400" dirty="0" err="1">
                          <a:solidFill>
                            <a:schemeClr val="bg1"/>
                          </a:solidFill>
                        </a:rPr>
                        <a:t>Epithermal</a:t>
                      </a:r>
                      <a:r>
                        <a:rPr lang="ru-RU" sz="1400" dirty="0">
                          <a:solidFill>
                            <a:schemeClr val="bg1"/>
                          </a:solidFill>
                        </a:rPr>
                        <a:t> </a:t>
                      </a:r>
                      <a:r>
                        <a:rPr lang="ru-RU" sz="1400" dirty="0" err="1">
                          <a:solidFill>
                            <a:schemeClr val="bg1"/>
                          </a:solidFill>
                        </a:rPr>
                        <a:t>Neutron</a:t>
                      </a:r>
                      <a:r>
                        <a:rPr lang="ru-RU" sz="1400" dirty="0">
                          <a:solidFill>
                            <a:schemeClr val="bg1"/>
                          </a:solidFill>
                        </a:rPr>
                        <a:t> </a:t>
                      </a:r>
                      <a:r>
                        <a:rPr lang="ru-RU" sz="1400" dirty="0" err="1">
                          <a:solidFill>
                            <a:schemeClr val="bg1"/>
                          </a:solidFill>
                        </a:rPr>
                        <a:t>Detector</a:t>
                      </a:r>
                      <a:r>
                        <a:rPr lang="ru-RU" sz="1400" dirty="0">
                          <a:solidFill>
                            <a:schemeClr val="bg1"/>
                          </a:solidFill>
                        </a:rPr>
                        <a:t>) </a:t>
                      </a:r>
                      <a:endParaRPr lang="ru-RU" sz="1400" dirty="0">
                        <a:solidFill>
                          <a:schemeClr val="bg1"/>
                        </a:solidFill>
                        <a:latin typeface="Times New Roman"/>
                        <a:ea typeface="Calibri"/>
                        <a:cs typeface="Arial Unicode MS"/>
                      </a:endParaRPr>
                    </a:p>
                  </a:txBody>
                  <a:tcPr marL="68580" marR="68580" marT="0" marB="0"/>
                </a:tc>
                <a:tc>
                  <a:txBody>
                    <a:bodyPr/>
                    <a:lstStyle/>
                    <a:p>
                      <a:pPr indent="0" algn="l">
                        <a:spcAft>
                          <a:spcPts val="0"/>
                        </a:spcAft>
                      </a:pPr>
                      <a:r>
                        <a:rPr lang="ru-RU" sz="1400" dirty="0">
                          <a:solidFill>
                            <a:schemeClr val="bg1"/>
                          </a:solidFill>
                        </a:rPr>
                        <a:t>детектор </a:t>
                      </a:r>
                      <a:r>
                        <a:rPr lang="ru-RU" sz="1400" dirty="0" smtClean="0">
                          <a:solidFill>
                            <a:schemeClr val="bg1"/>
                          </a:solidFill>
                        </a:rPr>
                        <a:t>нейтронов</a:t>
                      </a:r>
                      <a:endParaRPr lang="ru-RU" sz="1400" dirty="0">
                        <a:solidFill>
                          <a:schemeClr val="bg1"/>
                        </a:solidFill>
                        <a:latin typeface="Times New Roman"/>
                        <a:ea typeface="Calibri"/>
                        <a:cs typeface="Arial Unicode MS"/>
                      </a:endParaRPr>
                    </a:p>
                  </a:txBody>
                  <a:tcPr marL="68580" marR="68580" marT="0" marB="0"/>
                </a:tc>
              </a:tr>
            </a:tbl>
          </a:graphicData>
        </a:graphic>
      </p:graphicFrame>
      <p:pic>
        <p:nvPicPr>
          <p:cNvPr id="70660" name="Picture 4" descr="https://space.skyrocket.de/img_sat/edm__2.jpg"/>
          <p:cNvPicPr>
            <a:picLocks noChangeAspect="1" noChangeArrowheads="1"/>
          </p:cNvPicPr>
          <p:nvPr/>
        </p:nvPicPr>
        <p:blipFill>
          <a:blip r:embed="rId6" cstate="print"/>
          <a:srcRect/>
          <a:stretch>
            <a:fillRect/>
          </a:stretch>
        </p:blipFill>
        <p:spPr bwMode="auto">
          <a:xfrm>
            <a:off x="428596" y="5000636"/>
            <a:ext cx="2357454" cy="1532346"/>
          </a:xfrm>
          <a:prstGeom prst="rect">
            <a:avLst/>
          </a:prstGeom>
          <a:noFill/>
        </p:spPr>
      </p:pic>
      <p:sp>
        <p:nvSpPr>
          <p:cNvPr id="14" name="Прямоугольник 13"/>
          <p:cNvSpPr/>
          <p:nvPr/>
        </p:nvSpPr>
        <p:spPr>
          <a:xfrm>
            <a:off x="3000364" y="6143644"/>
            <a:ext cx="3429024" cy="369332"/>
          </a:xfrm>
          <a:prstGeom prst="rect">
            <a:avLst/>
          </a:prstGeom>
        </p:spPr>
        <p:txBody>
          <a:bodyPr wrap="square">
            <a:spAutoFit/>
          </a:bodyPr>
          <a:lstStyle/>
          <a:p>
            <a:r>
              <a:rPr lang="en-US" dirty="0" smtClean="0"/>
              <a:t>Schiaparelli</a:t>
            </a:r>
            <a:r>
              <a:rPr lang="ru-RU" dirty="0" smtClean="0"/>
              <a:t> - авария</a:t>
            </a:r>
            <a:endParaRPr lang="ru-RU"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5" name="Таблица 4"/>
          <p:cNvGraphicFramePr>
            <a:graphicFrameLocks noGrp="1"/>
          </p:cNvGraphicFramePr>
          <p:nvPr/>
        </p:nvGraphicFramePr>
        <p:xfrm>
          <a:off x="500034" y="285728"/>
          <a:ext cx="8286808" cy="556260"/>
        </p:xfrm>
        <a:graphic>
          <a:graphicData uri="http://schemas.openxmlformats.org/drawingml/2006/table">
            <a:tbl>
              <a:tblPr/>
              <a:tblGrid>
                <a:gridCol w="8286808"/>
              </a:tblGrid>
              <a:tr h="182880">
                <a:tc>
                  <a:txBody>
                    <a:bodyPr/>
                    <a:lstStyle/>
                    <a:p>
                      <a:pPr algn="ctr"/>
                      <a:r>
                        <a:rPr lang="en-US" sz="2000" b="1" dirty="0" err="1" smtClean="0"/>
                        <a:t>InSight</a:t>
                      </a:r>
                      <a:r>
                        <a:rPr lang="en-US" sz="2000" b="1" dirty="0" smtClean="0"/>
                        <a:t> </a:t>
                      </a:r>
                      <a:endParaRPr lang="ru-RU" sz="2000" b="1" dirty="0" smtClean="0"/>
                    </a:p>
                    <a:p>
                      <a:pPr algn="ctr"/>
                      <a:r>
                        <a:rPr lang="en-US" sz="1600" b="0" i="1" dirty="0" smtClean="0"/>
                        <a:t>(Interior Exploration using Seismic Investigations, Geodesy and Heat Transport </a:t>
                      </a:r>
                      <a:r>
                        <a:rPr lang="ru-RU" sz="1600" b="0" i="1" dirty="0" smtClean="0"/>
                        <a:t>, США)</a:t>
                      </a:r>
                      <a:endParaRPr lang="ru-RU" sz="1600" b="0" i="1" u="none" strike="noStrike" dirty="0" smtClean="0">
                        <a:solidFill>
                          <a:schemeClr val="tx1"/>
                        </a:solidFill>
                        <a:latin typeface="Calibri"/>
                      </a:endParaRPr>
                    </a:p>
                  </a:txBody>
                  <a:tcPr marL="7620" marR="7620" marT="7620" marB="0" anchor="b">
                    <a:lnL>
                      <a:noFill/>
                    </a:lnL>
                    <a:lnR>
                      <a:noFill/>
                    </a:lnR>
                    <a:lnT>
                      <a:noFill/>
                    </a:lnT>
                    <a:lnB>
                      <a:noFill/>
                    </a:lnB>
                  </a:tcPr>
                </a:tc>
              </a:tr>
            </a:tbl>
          </a:graphicData>
        </a:graphic>
      </p:graphicFrame>
      <p:pic>
        <p:nvPicPr>
          <p:cNvPr id="72706" name="Picture 2" descr="https://space.skyrocket.de/img_sat/insight__3.jpg"/>
          <p:cNvPicPr>
            <a:picLocks noChangeAspect="1" noChangeArrowheads="1"/>
          </p:cNvPicPr>
          <p:nvPr/>
        </p:nvPicPr>
        <p:blipFill>
          <a:blip r:embed="rId5" cstate="print"/>
          <a:srcRect/>
          <a:stretch>
            <a:fillRect/>
          </a:stretch>
        </p:blipFill>
        <p:spPr bwMode="auto">
          <a:xfrm>
            <a:off x="428596" y="1142984"/>
            <a:ext cx="5391544" cy="2857520"/>
          </a:xfrm>
          <a:prstGeom prst="rect">
            <a:avLst/>
          </a:prstGeom>
          <a:noFill/>
        </p:spPr>
      </p:pic>
      <p:graphicFrame>
        <p:nvGraphicFramePr>
          <p:cNvPr id="15" name="Таблица 14"/>
          <p:cNvGraphicFramePr>
            <a:graphicFrameLocks noGrp="1"/>
          </p:cNvGraphicFramePr>
          <p:nvPr/>
        </p:nvGraphicFramePr>
        <p:xfrm>
          <a:off x="6143636" y="3268984"/>
          <a:ext cx="2769235" cy="731520"/>
        </p:xfrm>
        <a:graphic>
          <a:graphicData uri="http://schemas.openxmlformats.org/drawingml/2006/table">
            <a:tbl>
              <a:tblPr>
                <a:tableStyleId>{284E427A-3D55-4303-BF80-6455036E1DE7}</a:tableStyleId>
              </a:tblPr>
              <a:tblGrid>
                <a:gridCol w="1428760"/>
                <a:gridCol w="890260"/>
                <a:gridCol w="450215"/>
              </a:tblGrid>
              <a:tr h="0">
                <a:tc>
                  <a:txBody>
                    <a:bodyPr/>
                    <a:lstStyle/>
                    <a:p>
                      <a:pPr indent="0" algn="just">
                        <a:spcAft>
                          <a:spcPts val="0"/>
                        </a:spcAft>
                      </a:pPr>
                      <a:r>
                        <a:rPr lang="ru-RU" sz="1600">
                          <a:solidFill>
                            <a:schemeClr val="bg1"/>
                          </a:solidFill>
                        </a:rPr>
                        <a:t>Дата запуска </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600">
                          <a:solidFill>
                            <a:schemeClr val="bg1"/>
                          </a:solidFill>
                        </a:rPr>
                        <a:t>05.05.18</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0"/>
                        </a:spcAft>
                      </a:pPr>
                      <a:endParaRPr lang="ru-RU" sz="1600">
                        <a:solidFill>
                          <a:schemeClr val="bg1"/>
                        </a:solidFill>
                        <a:latin typeface="Times New Roman"/>
                        <a:ea typeface="Times New Roman"/>
                        <a:cs typeface="Times New Roman"/>
                      </a:endParaRPr>
                    </a:p>
                  </a:txBody>
                  <a:tcPr marL="68580" marR="68580" marT="0" marB="0"/>
                </a:tc>
              </a:tr>
              <a:tr h="0">
                <a:tc>
                  <a:txBody>
                    <a:bodyPr/>
                    <a:lstStyle/>
                    <a:p>
                      <a:pPr indent="0" algn="just">
                        <a:spcAft>
                          <a:spcPts val="0"/>
                        </a:spcAft>
                      </a:pPr>
                      <a:r>
                        <a:rPr lang="ru-RU" sz="1600">
                          <a:solidFill>
                            <a:schemeClr val="bg1"/>
                          </a:solidFill>
                        </a:rPr>
                        <a:t>Срок службы</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600">
                          <a:solidFill>
                            <a:schemeClr val="bg1"/>
                          </a:solidFill>
                        </a:rPr>
                        <a:t>2</a:t>
                      </a:r>
                      <a:r>
                        <a:rPr lang="en-US" sz="1600">
                          <a:solidFill>
                            <a:schemeClr val="bg1"/>
                          </a:solidFill>
                        </a:rPr>
                        <a:t>,</a:t>
                      </a:r>
                      <a:r>
                        <a:rPr lang="ru-RU" sz="1600">
                          <a:solidFill>
                            <a:schemeClr val="bg1"/>
                          </a:solidFill>
                        </a:rPr>
                        <a:t>5</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600">
                          <a:solidFill>
                            <a:schemeClr val="bg1"/>
                          </a:solidFill>
                        </a:rPr>
                        <a:t>лет</a:t>
                      </a:r>
                      <a:endParaRPr lang="ru-RU" sz="1600">
                        <a:solidFill>
                          <a:schemeClr val="bg1"/>
                        </a:solidFill>
                        <a:latin typeface="Times New Roman"/>
                        <a:ea typeface="Calibri"/>
                        <a:cs typeface="Arial Unicode MS"/>
                      </a:endParaRPr>
                    </a:p>
                  </a:txBody>
                  <a:tcPr marL="68580" marR="68580" marT="0" marB="0"/>
                </a:tc>
              </a:tr>
              <a:tr h="0">
                <a:tc>
                  <a:txBody>
                    <a:bodyPr/>
                    <a:lstStyle/>
                    <a:p>
                      <a:pPr indent="0" algn="just">
                        <a:spcAft>
                          <a:spcPts val="0"/>
                        </a:spcAft>
                      </a:pPr>
                      <a:r>
                        <a:rPr lang="ru-RU" sz="1600">
                          <a:solidFill>
                            <a:schemeClr val="bg1"/>
                          </a:solidFill>
                        </a:rPr>
                        <a:t>Масса</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600">
                          <a:solidFill>
                            <a:schemeClr val="bg1"/>
                          </a:solidFill>
                        </a:rPr>
                        <a:t>350</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600" dirty="0">
                          <a:solidFill>
                            <a:schemeClr val="bg1"/>
                          </a:solidFill>
                        </a:rPr>
                        <a:t>кг</a:t>
                      </a:r>
                      <a:endParaRPr lang="ru-RU" sz="1600" dirty="0">
                        <a:solidFill>
                          <a:schemeClr val="bg1"/>
                        </a:solidFill>
                        <a:latin typeface="Times New Roman"/>
                        <a:ea typeface="Calibri"/>
                        <a:cs typeface="Arial Unicode MS"/>
                      </a:endParaRPr>
                    </a:p>
                  </a:txBody>
                  <a:tcPr marL="68580" marR="68580" marT="0" marB="0"/>
                </a:tc>
              </a:tr>
            </a:tbl>
          </a:graphicData>
        </a:graphic>
      </p:graphicFrame>
      <p:graphicFrame>
        <p:nvGraphicFramePr>
          <p:cNvPr id="16" name="Таблица 15"/>
          <p:cNvGraphicFramePr>
            <a:graphicFrameLocks noGrp="1"/>
          </p:cNvGraphicFramePr>
          <p:nvPr/>
        </p:nvGraphicFramePr>
        <p:xfrm>
          <a:off x="428596" y="4357694"/>
          <a:ext cx="7500990" cy="1504952"/>
        </p:xfrm>
        <a:graphic>
          <a:graphicData uri="http://schemas.openxmlformats.org/drawingml/2006/table">
            <a:tbl>
              <a:tblPr>
                <a:tableStyleId>{284E427A-3D55-4303-BF80-6455036E1DE7}</a:tableStyleId>
              </a:tblPr>
              <a:tblGrid>
                <a:gridCol w="4714908"/>
                <a:gridCol w="2786082"/>
              </a:tblGrid>
              <a:tr h="285752">
                <a:tc gridSpan="2">
                  <a:txBody>
                    <a:bodyPr/>
                    <a:lstStyle/>
                    <a:p>
                      <a:pPr indent="0" algn="just">
                        <a:spcAft>
                          <a:spcPts val="0"/>
                        </a:spcAft>
                      </a:pPr>
                      <a:r>
                        <a:rPr lang="ru-RU" sz="1600">
                          <a:solidFill>
                            <a:schemeClr val="bg1"/>
                          </a:solidFill>
                        </a:rPr>
                        <a:t>Основные приборы (эксперименты)</a:t>
                      </a:r>
                      <a:endParaRPr lang="ru-RU" sz="1600">
                        <a:solidFill>
                          <a:schemeClr val="bg1"/>
                        </a:solidFill>
                        <a:latin typeface="Times New Roman"/>
                        <a:ea typeface="Calibri"/>
                        <a:cs typeface="Arial Unicode MS"/>
                      </a:endParaRPr>
                    </a:p>
                  </a:txBody>
                  <a:tcPr marL="68580" marR="68580" marT="0" marB="0"/>
                </a:tc>
                <a:tc hMerge="1">
                  <a:txBody>
                    <a:bodyPr/>
                    <a:lstStyle/>
                    <a:p>
                      <a:endParaRPr lang="ru-RU"/>
                    </a:p>
                  </a:txBody>
                  <a:tcPr/>
                </a:tc>
              </a:tr>
              <a:tr h="0">
                <a:tc>
                  <a:txBody>
                    <a:bodyPr/>
                    <a:lstStyle/>
                    <a:p>
                      <a:pPr indent="0" algn="just">
                        <a:spcAft>
                          <a:spcPts val="0"/>
                        </a:spcAft>
                      </a:pPr>
                      <a:r>
                        <a:rPr lang="en-US" sz="1600">
                          <a:solidFill>
                            <a:schemeClr val="bg1"/>
                          </a:solidFill>
                        </a:rPr>
                        <a:t>Seismic Experiment for Interior Structure (SEIS)</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600">
                          <a:solidFill>
                            <a:schemeClr val="bg1"/>
                          </a:solidFill>
                        </a:rPr>
                        <a:t>сейсмометр (Франция)</a:t>
                      </a:r>
                      <a:endParaRPr lang="ru-RU" sz="1600">
                        <a:solidFill>
                          <a:schemeClr val="bg1"/>
                        </a:solidFill>
                        <a:latin typeface="Times New Roman"/>
                        <a:ea typeface="Calibri"/>
                        <a:cs typeface="Arial Unicode MS"/>
                      </a:endParaRPr>
                    </a:p>
                  </a:txBody>
                  <a:tcPr marL="68580" marR="68580" marT="0" marB="0"/>
                </a:tc>
              </a:tr>
              <a:tr h="0">
                <a:tc>
                  <a:txBody>
                    <a:bodyPr/>
                    <a:lstStyle/>
                    <a:p>
                      <a:pPr indent="0" algn="just">
                        <a:spcAft>
                          <a:spcPts val="0"/>
                        </a:spcAft>
                      </a:pPr>
                      <a:r>
                        <a:rPr lang="ru-RU" sz="1600">
                          <a:solidFill>
                            <a:schemeClr val="bg1"/>
                          </a:solidFill>
                        </a:rPr>
                        <a:t>Heat Flow and Physical Properties Package </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600">
                          <a:solidFill>
                            <a:schemeClr val="bg1"/>
                          </a:solidFill>
                        </a:rPr>
                        <a:t>изучение тепловых потоков (зонд в скважине)</a:t>
                      </a:r>
                      <a:endParaRPr lang="ru-RU" sz="1600">
                        <a:solidFill>
                          <a:schemeClr val="bg1"/>
                        </a:solidFill>
                        <a:latin typeface="Times New Roman"/>
                        <a:ea typeface="Calibri"/>
                        <a:cs typeface="Arial Unicode MS"/>
                      </a:endParaRPr>
                    </a:p>
                  </a:txBody>
                  <a:tcPr marL="68580" marR="68580" marT="0" marB="0"/>
                </a:tc>
              </a:tr>
              <a:tr h="0">
                <a:tc>
                  <a:txBody>
                    <a:bodyPr/>
                    <a:lstStyle/>
                    <a:p>
                      <a:pPr indent="0" algn="just">
                        <a:spcAft>
                          <a:spcPts val="0"/>
                        </a:spcAft>
                      </a:pPr>
                      <a:r>
                        <a:rPr lang="en-US" sz="1600">
                          <a:solidFill>
                            <a:schemeClr val="bg1"/>
                          </a:solidFill>
                        </a:rPr>
                        <a:t>Rotation and Interior Structure Experiment (RISE)</a:t>
                      </a:r>
                      <a:endParaRPr lang="ru-RU" sz="160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600" dirty="0">
                          <a:solidFill>
                            <a:schemeClr val="bg1"/>
                          </a:solidFill>
                        </a:rPr>
                        <a:t>изучение внутренней структуры Марса</a:t>
                      </a:r>
                      <a:endParaRPr lang="ru-RU" sz="1600" dirty="0">
                        <a:solidFill>
                          <a:schemeClr val="bg1"/>
                        </a:solidFill>
                        <a:latin typeface="Times New Roman"/>
                        <a:ea typeface="Calibri"/>
                        <a:cs typeface="Arial Unicode MS"/>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5" name="Таблица 4"/>
          <p:cNvGraphicFramePr>
            <a:graphicFrameLocks noGrp="1"/>
          </p:cNvGraphicFramePr>
          <p:nvPr/>
        </p:nvGraphicFramePr>
        <p:xfrm>
          <a:off x="500034" y="285728"/>
          <a:ext cx="8286808" cy="556260"/>
        </p:xfrm>
        <a:graphic>
          <a:graphicData uri="http://schemas.openxmlformats.org/drawingml/2006/table">
            <a:tbl>
              <a:tblPr/>
              <a:tblGrid>
                <a:gridCol w="8286808"/>
              </a:tblGrid>
              <a:tr h="182880">
                <a:tc>
                  <a:txBody>
                    <a:bodyPr/>
                    <a:lstStyle/>
                    <a:p>
                      <a:pPr algn="ctr"/>
                      <a:r>
                        <a:rPr lang="ru-RU" sz="2000" b="1" dirty="0" smtClean="0"/>
                        <a:t>В полете к Марсу…</a:t>
                      </a:r>
                    </a:p>
                    <a:p>
                      <a:pPr algn="ctr"/>
                      <a:r>
                        <a:rPr lang="ru-RU" sz="1600" b="0" i="1" dirty="0" smtClean="0"/>
                        <a:t>Дата прибытия – февраль 2021 г.</a:t>
                      </a:r>
                    </a:p>
                  </a:txBody>
                  <a:tcPr marL="7620" marR="7620" marT="7620" marB="0" anchor="b">
                    <a:lnL>
                      <a:noFill/>
                    </a:lnL>
                    <a:lnR>
                      <a:noFill/>
                    </a:lnR>
                    <a:lnT>
                      <a:noFill/>
                    </a:lnT>
                    <a:lnB>
                      <a:noFill/>
                    </a:lnB>
                  </a:tcPr>
                </a:tc>
              </a:tr>
            </a:tbl>
          </a:graphicData>
        </a:graphic>
      </p:graphicFrame>
      <p:graphicFrame>
        <p:nvGraphicFramePr>
          <p:cNvPr id="15" name="Таблица 14"/>
          <p:cNvGraphicFramePr>
            <a:graphicFrameLocks noGrp="1"/>
          </p:cNvGraphicFramePr>
          <p:nvPr/>
        </p:nvGraphicFramePr>
        <p:xfrm>
          <a:off x="357158" y="5054934"/>
          <a:ext cx="2571768" cy="731520"/>
        </p:xfrm>
        <a:graphic>
          <a:graphicData uri="http://schemas.openxmlformats.org/drawingml/2006/table">
            <a:tbl>
              <a:tblPr>
                <a:tableStyleId>{284E427A-3D55-4303-BF80-6455036E1DE7}</a:tableStyleId>
              </a:tblPr>
              <a:tblGrid>
                <a:gridCol w="1584479"/>
                <a:gridCol w="987289"/>
              </a:tblGrid>
              <a:tr h="226700">
                <a:tc>
                  <a:txBody>
                    <a:bodyPr/>
                    <a:lstStyle/>
                    <a:p>
                      <a:pPr indent="0" algn="just">
                        <a:spcAft>
                          <a:spcPts val="0"/>
                        </a:spcAft>
                      </a:pPr>
                      <a:r>
                        <a:rPr lang="ru-RU" sz="1600" dirty="0">
                          <a:solidFill>
                            <a:schemeClr val="bg1"/>
                          </a:solidFill>
                        </a:rPr>
                        <a:t>Дата запуска </a:t>
                      </a:r>
                      <a:endParaRPr lang="ru-RU" sz="1600" dirty="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600" smtClean="0">
                          <a:solidFill>
                            <a:schemeClr val="bg1"/>
                          </a:solidFill>
                        </a:rPr>
                        <a:t>19.07.20</a:t>
                      </a:r>
                      <a:endParaRPr lang="ru-RU" sz="1600" dirty="0">
                        <a:solidFill>
                          <a:schemeClr val="bg1"/>
                        </a:solidFill>
                      </a:endParaRPr>
                    </a:p>
                  </a:txBody>
                  <a:tcPr marL="68580" marR="68580" marT="0" marB="0"/>
                </a:tc>
              </a:tr>
              <a:tr h="0">
                <a:tc>
                  <a:txBody>
                    <a:bodyPr/>
                    <a:lstStyle/>
                    <a:p>
                      <a:pPr indent="0" algn="just">
                        <a:spcAft>
                          <a:spcPts val="0"/>
                        </a:spcAft>
                      </a:pPr>
                      <a:r>
                        <a:rPr lang="ru-RU" sz="1600" dirty="0">
                          <a:solidFill>
                            <a:schemeClr val="bg1"/>
                          </a:solidFill>
                        </a:rPr>
                        <a:t>Масса</a:t>
                      </a:r>
                      <a:endParaRPr lang="ru-RU" sz="1600" dirty="0">
                        <a:solidFill>
                          <a:schemeClr val="bg1"/>
                        </a:solidFill>
                        <a:latin typeface="Times New Roman"/>
                        <a:ea typeface="Calibri"/>
                        <a:cs typeface="Arial Unicode MS"/>
                      </a:endParaRPr>
                    </a:p>
                  </a:txBody>
                  <a:tcPr marL="68580" marR="68580" marT="0" marB="0"/>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bg1"/>
                          </a:solidFill>
                        </a:rPr>
                        <a:t>1350кг</a:t>
                      </a:r>
                      <a:endParaRPr lang="ru-RU" sz="1600" dirty="0">
                        <a:solidFill>
                          <a:schemeClr val="bg1"/>
                        </a:solidFill>
                        <a:latin typeface="Times New Roman"/>
                        <a:ea typeface="Calibri"/>
                        <a:cs typeface="Arial Unicode MS"/>
                      </a:endParaRPr>
                    </a:p>
                  </a:txBody>
                  <a:tcPr marL="68580" marR="68580" marT="0" marB="0"/>
                </a:tc>
              </a:tr>
              <a:tr h="0">
                <a:tc>
                  <a:txBody>
                    <a:bodyPr/>
                    <a:lstStyle/>
                    <a:p>
                      <a:pPr indent="0" algn="just">
                        <a:spcAft>
                          <a:spcPts val="0"/>
                        </a:spcAft>
                      </a:pPr>
                      <a:r>
                        <a:rPr lang="ru-RU" sz="1600" dirty="0" smtClean="0">
                          <a:solidFill>
                            <a:schemeClr val="bg1"/>
                          </a:solidFill>
                          <a:latin typeface="Times New Roman"/>
                          <a:ea typeface="Calibri"/>
                          <a:cs typeface="Arial Unicode MS"/>
                        </a:rPr>
                        <a:t>Цель</a:t>
                      </a:r>
                      <a:endParaRPr lang="ru-RU" sz="1600" dirty="0">
                        <a:solidFill>
                          <a:schemeClr val="bg1"/>
                        </a:solidFill>
                        <a:latin typeface="Times New Roman"/>
                        <a:ea typeface="Calibri"/>
                        <a:cs typeface="Arial Unicode MS"/>
                      </a:endParaRPr>
                    </a:p>
                  </a:txBody>
                  <a:tcPr marL="68580" marR="68580" marT="0" marB="0"/>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bg1"/>
                          </a:solidFill>
                          <a:latin typeface="Times New Roman"/>
                          <a:ea typeface="Calibri"/>
                          <a:cs typeface="Arial Unicode MS"/>
                        </a:rPr>
                        <a:t>ИСМ</a:t>
                      </a:r>
                      <a:endParaRPr lang="ru-RU" sz="1600" dirty="0">
                        <a:solidFill>
                          <a:schemeClr val="bg1"/>
                        </a:solidFill>
                        <a:latin typeface="Times New Roman"/>
                        <a:ea typeface="Calibri"/>
                        <a:cs typeface="Arial Unicode MS"/>
                      </a:endParaRPr>
                    </a:p>
                  </a:txBody>
                  <a:tcPr marL="68580" marR="68580" marT="0" marB="0"/>
                </a:tc>
              </a:tr>
            </a:tbl>
          </a:graphicData>
        </a:graphic>
      </p:graphicFrame>
      <p:graphicFrame>
        <p:nvGraphicFramePr>
          <p:cNvPr id="8" name="Таблица 7"/>
          <p:cNvGraphicFramePr>
            <a:graphicFrameLocks noGrp="1"/>
          </p:cNvGraphicFramePr>
          <p:nvPr/>
        </p:nvGraphicFramePr>
        <p:xfrm>
          <a:off x="3321835" y="5054934"/>
          <a:ext cx="2571768" cy="731520"/>
        </p:xfrm>
        <a:graphic>
          <a:graphicData uri="http://schemas.openxmlformats.org/drawingml/2006/table">
            <a:tbl>
              <a:tblPr>
                <a:tableStyleId>{284E427A-3D55-4303-BF80-6455036E1DE7}</a:tableStyleId>
              </a:tblPr>
              <a:tblGrid>
                <a:gridCol w="1584479"/>
                <a:gridCol w="987289"/>
              </a:tblGrid>
              <a:tr h="226700">
                <a:tc>
                  <a:txBody>
                    <a:bodyPr/>
                    <a:lstStyle/>
                    <a:p>
                      <a:pPr indent="0" algn="just">
                        <a:spcAft>
                          <a:spcPts val="0"/>
                        </a:spcAft>
                      </a:pPr>
                      <a:r>
                        <a:rPr lang="ru-RU" sz="1600" dirty="0"/>
                        <a:t>Дата запуска </a:t>
                      </a:r>
                      <a:endParaRPr lang="ru-RU" sz="1600" dirty="0">
                        <a:solidFill>
                          <a:schemeClr val="tx1"/>
                        </a:solidFill>
                        <a:latin typeface="Times New Roman"/>
                        <a:ea typeface="Calibri"/>
                        <a:cs typeface="Arial Unicode MS"/>
                      </a:endParaRPr>
                    </a:p>
                  </a:txBody>
                  <a:tcPr marL="68580" marR="68580" marT="0" marB="0"/>
                </a:tc>
                <a:tc>
                  <a:txBody>
                    <a:bodyPr/>
                    <a:lstStyle/>
                    <a:p>
                      <a:pPr indent="0" algn="just">
                        <a:spcAft>
                          <a:spcPts val="0"/>
                        </a:spcAft>
                      </a:pPr>
                      <a:r>
                        <a:rPr lang="ru-RU" sz="1600" dirty="0" smtClean="0"/>
                        <a:t>23.07.20</a:t>
                      </a:r>
                      <a:endParaRPr lang="ru-RU" sz="1600" dirty="0"/>
                    </a:p>
                  </a:txBody>
                  <a:tcPr marL="68580" marR="68580" marT="0" marB="0"/>
                </a:tc>
              </a:tr>
              <a:tr h="0">
                <a:tc>
                  <a:txBody>
                    <a:bodyPr/>
                    <a:lstStyle/>
                    <a:p>
                      <a:pPr indent="0" algn="just">
                        <a:spcAft>
                          <a:spcPts val="0"/>
                        </a:spcAft>
                      </a:pPr>
                      <a:r>
                        <a:rPr lang="ru-RU" sz="1600" dirty="0"/>
                        <a:t>Масса</a:t>
                      </a:r>
                      <a:endParaRPr lang="ru-RU" sz="1600" dirty="0">
                        <a:solidFill>
                          <a:schemeClr val="tx1"/>
                        </a:solidFill>
                        <a:latin typeface="Times New Roman"/>
                        <a:ea typeface="Calibri"/>
                        <a:cs typeface="Arial Unicode MS"/>
                      </a:endParaRPr>
                    </a:p>
                  </a:txBody>
                  <a:tcPr marL="68580" marR="68580" marT="0" marB="0"/>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600" dirty="0" smtClean="0"/>
                        <a:t>5000кг</a:t>
                      </a:r>
                      <a:endParaRPr lang="ru-RU" sz="1600" dirty="0">
                        <a:solidFill>
                          <a:schemeClr val="tx1"/>
                        </a:solidFill>
                        <a:latin typeface="Times New Roman"/>
                        <a:ea typeface="Calibri"/>
                        <a:cs typeface="Arial Unicode MS"/>
                      </a:endParaRPr>
                    </a:p>
                  </a:txBody>
                  <a:tcPr marL="68580" marR="68580" marT="0" marB="0"/>
                </a:tc>
              </a:tr>
              <a:tr h="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bg1"/>
                          </a:solidFill>
                          <a:latin typeface="Times New Roman"/>
                          <a:ea typeface="Calibri"/>
                          <a:cs typeface="Arial Unicode MS"/>
                        </a:rPr>
                        <a:t>Цель</a:t>
                      </a:r>
                      <a:endParaRPr lang="ru-RU" sz="1600" dirty="0">
                        <a:solidFill>
                          <a:schemeClr val="tx1"/>
                        </a:solidFill>
                        <a:latin typeface="Times New Roman"/>
                        <a:ea typeface="Calibri"/>
                        <a:cs typeface="Arial Unicode MS"/>
                      </a:endParaRPr>
                    </a:p>
                  </a:txBody>
                  <a:tcPr marL="68580" marR="68580" marT="0" marB="0"/>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bg1"/>
                          </a:solidFill>
                          <a:latin typeface="Times New Roman"/>
                          <a:ea typeface="Calibri"/>
                          <a:cs typeface="Arial Unicode MS"/>
                        </a:rPr>
                        <a:t>Посадка</a:t>
                      </a:r>
                      <a:endParaRPr lang="ru-RU" sz="1600" dirty="0">
                        <a:solidFill>
                          <a:schemeClr val="bg1"/>
                        </a:solidFill>
                        <a:latin typeface="Times New Roman"/>
                        <a:ea typeface="Calibri"/>
                        <a:cs typeface="Arial Unicode MS"/>
                      </a:endParaRPr>
                    </a:p>
                  </a:txBody>
                  <a:tcPr marL="68580" marR="68580" marT="0" marB="0"/>
                </a:tc>
              </a:tr>
            </a:tbl>
          </a:graphicData>
        </a:graphic>
      </p:graphicFrame>
      <p:graphicFrame>
        <p:nvGraphicFramePr>
          <p:cNvPr id="10" name="Таблица 9"/>
          <p:cNvGraphicFramePr>
            <a:graphicFrameLocks noGrp="1"/>
          </p:cNvGraphicFramePr>
          <p:nvPr/>
        </p:nvGraphicFramePr>
        <p:xfrm>
          <a:off x="6286512" y="5054934"/>
          <a:ext cx="2571768" cy="731520"/>
        </p:xfrm>
        <a:graphic>
          <a:graphicData uri="http://schemas.openxmlformats.org/drawingml/2006/table">
            <a:tbl>
              <a:tblPr>
                <a:tableStyleId>{284E427A-3D55-4303-BF80-6455036E1DE7}</a:tableStyleId>
              </a:tblPr>
              <a:tblGrid>
                <a:gridCol w="1357322"/>
                <a:gridCol w="1214446"/>
              </a:tblGrid>
              <a:tr h="226700">
                <a:tc>
                  <a:txBody>
                    <a:bodyPr/>
                    <a:lstStyle/>
                    <a:p>
                      <a:pPr indent="0" algn="just">
                        <a:spcAft>
                          <a:spcPts val="0"/>
                        </a:spcAft>
                      </a:pPr>
                      <a:r>
                        <a:rPr lang="ru-RU" sz="1600" dirty="0"/>
                        <a:t>Дата запуска </a:t>
                      </a:r>
                      <a:endParaRPr lang="ru-RU" sz="1600" dirty="0">
                        <a:solidFill>
                          <a:schemeClr val="tx1"/>
                        </a:solidFill>
                        <a:latin typeface="Times New Roman"/>
                        <a:ea typeface="Calibri"/>
                        <a:cs typeface="Arial Unicode MS"/>
                      </a:endParaRPr>
                    </a:p>
                  </a:txBody>
                  <a:tcPr marL="68580" marR="68580" marT="0" marB="0"/>
                </a:tc>
                <a:tc>
                  <a:txBody>
                    <a:bodyPr/>
                    <a:lstStyle/>
                    <a:p>
                      <a:pPr indent="0" algn="just">
                        <a:spcAft>
                          <a:spcPts val="0"/>
                        </a:spcAft>
                      </a:pPr>
                      <a:r>
                        <a:rPr lang="ru-RU" sz="1600" dirty="0" smtClean="0"/>
                        <a:t>30.07.20</a:t>
                      </a:r>
                      <a:endParaRPr lang="ru-RU" sz="1600" dirty="0"/>
                    </a:p>
                  </a:txBody>
                  <a:tcPr marL="68580" marR="68580" marT="0" marB="0"/>
                </a:tc>
              </a:tr>
              <a:tr h="0">
                <a:tc>
                  <a:txBody>
                    <a:bodyPr/>
                    <a:lstStyle/>
                    <a:p>
                      <a:pPr indent="0" algn="just">
                        <a:spcAft>
                          <a:spcPts val="0"/>
                        </a:spcAft>
                      </a:pPr>
                      <a:r>
                        <a:rPr lang="ru-RU" sz="1600" dirty="0" smtClean="0"/>
                        <a:t>Масса</a:t>
                      </a:r>
                      <a:endParaRPr lang="ru-RU" sz="1600" dirty="0">
                        <a:solidFill>
                          <a:schemeClr val="tx1"/>
                        </a:solidFill>
                        <a:latin typeface="Times New Roman"/>
                        <a:ea typeface="Calibri"/>
                        <a:cs typeface="Arial Unicode MS"/>
                      </a:endParaRPr>
                    </a:p>
                  </a:txBody>
                  <a:tcPr marL="68580" marR="68580" marT="0" marB="0"/>
                </a:tc>
                <a:tc>
                  <a:txBody>
                    <a:bodyPr/>
                    <a:lstStyle/>
                    <a:p>
                      <a:pPr indent="0" algn="just">
                        <a:spcAft>
                          <a:spcPts val="0"/>
                        </a:spcAft>
                      </a:pPr>
                      <a:r>
                        <a:rPr lang="ru-RU" sz="1600" dirty="0" smtClean="0"/>
                        <a:t>1050 кг</a:t>
                      </a:r>
                      <a:endParaRPr lang="ru-RU" sz="1600" dirty="0">
                        <a:solidFill>
                          <a:schemeClr val="tx1"/>
                        </a:solidFill>
                        <a:latin typeface="Times New Roman"/>
                        <a:ea typeface="Calibri"/>
                        <a:cs typeface="Arial Unicode MS"/>
                      </a:endParaRPr>
                    </a:p>
                  </a:txBody>
                  <a:tcPr marL="68580" marR="68580" marT="0" marB="0"/>
                </a:tc>
              </a:tr>
              <a:tr h="0">
                <a:tc>
                  <a:txBody>
                    <a:bodyPr/>
                    <a:lstStyle/>
                    <a:p>
                      <a:pPr indent="0" algn="just">
                        <a:spcAft>
                          <a:spcPts val="0"/>
                        </a:spcAft>
                      </a:pPr>
                      <a:r>
                        <a:rPr lang="ru-RU" sz="1600" dirty="0" smtClean="0"/>
                        <a:t>Цель</a:t>
                      </a:r>
                      <a:endParaRPr lang="ru-RU" sz="1600" dirty="0">
                        <a:solidFill>
                          <a:schemeClr val="tx1"/>
                        </a:solidFill>
                        <a:latin typeface="Times New Roman"/>
                        <a:ea typeface="Calibri"/>
                        <a:cs typeface="Arial Unicode MS"/>
                      </a:endParaRPr>
                    </a:p>
                  </a:txBody>
                  <a:tcPr marL="68580" marR="68580" marT="0" marB="0"/>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600" dirty="0" smtClean="0"/>
                        <a:t>Марсоход</a:t>
                      </a:r>
                      <a:endParaRPr lang="ru-RU" sz="1600" dirty="0">
                        <a:solidFill>
                          <a:schemeClr val="tx1"/>
                        </a:solidFill>
                        <a:latin typeface="Times New Roman"/>
                        <a:ea typeface="Calibri"/>
                        <a:cs typeface="Arial Unicode MS"/>
                      </a:endParaRPr>
                    </a:p>
                  </a:txBody>
                  <a:tcPr marL="68580" marR="68580" marT="0" marB="0"/>
                </a:tc>
              </a:tr>
            </a:tbl>
          </a:graphicData>
        </a:graphic>
      </p:graphicFrame>
      <p:sp>
        <p:nvSpPr>
          <p:cNvPr id="11" name="Прямоугольник 10"/>
          <p:cNvSpPr/>
          <p:nvPr/>
        </p:nvSpPr>
        <p:spPr>
          <a:xfrm>
            <a:off x="357158" y="3929066"/>
            <a:ext cx="2357454" cy="923330"/>
          </a:xfrm>
          <a:prstGeom prst="rect">
            <a:avLst/>
          </a:prstGeom>
        </p:spPr>
        <p:txBody>
          <a:bodyPr wrap="square">
            <a:spAutoFit/>
          </a:bodyPr>
          <a:lstStyle/>
          <a:p>
            <a:r>
              <a:rPr lang="en-US" b="1" dirty="0" smtClean="0"/>
              <a:t>Al-</a:t>
            </a:r>
            <a:r>
              <a:rPr lang="en-US" b="1" dirty="0" err="1" smtClean="0"/>
              <a:t>Amal</a:t>
            </a:r>
            <a:r>
              <a:rPr lang="en-US" b="1" dirty="0" smtClean="0"/>
              <a:t> </a:t>
            </a:r>
            <a:endParaRPr lang="ru-RU" b="1" dirty="0" smtClean="0"/>
          </a:p>
          <a:p>
            <a:r>
              <a:rPr lang="en-US" b="1" dirty="0" smtClean="0"/>
              <a:t>(</a:t>
            </a:r>
            <a:r>
              <a:rPr lang="ru-RU" sz="1600" b="1" i="1" dirty="0" smtClean="0"/>
              <a:t>«Надежда», </a:t>
            </a:r>
          </a:p>
          <a:p>
            <a:r>
              <a:rPr lang="ru-RU" sz="1600" b="1" i="1" dirty="0" smtClean="0"/>
              <a:t>ОАЭ</a:t>
            </a:r>
            <a:r>
              <a:rPr lang="ru-RU" b="1" dirty="0" smtClean="0"/>
              <a:t>)</a:t>
            </a:r>
            <a:endParaRPr lang="en-US" b="1" dirty="0"/>
          </a:p>
        </p:txBody>
      </p:sp>
      <p:sp>
        <p:nvSpPr>
          <p:cNvPr id="12" name="Прямоугольник 11"/>
          <p:cNvSpPr/>
          <p:nvPr/>
        </p:nvSpPr>
        <p:spPr>
          <a:xfrm>
            <a:off x="3286116" y="3929066"/>
            <a:ext cx="2571768" cy="923330"/>
          </a:xfrm>
          <a:prstGeom prst="rect">
            <a:avLst/>
          </a:prstGeom>
        </p:spPr>
        <p:txBody>
          <a:bodyPr wrap="square">
            <a:spAutoFit/>
          </a:bodyPr>
          <a:lstStyle/>
          <a:p>
            <a:r>
              <a:rPr lang="en-US" b="1" dirty="0" err="1" smtClean="0"/>
              <a:t>Tianwen</a:t>
            </a:r>
            <a:r>
              <a:rPr lang="en-US" b="1" dirty="0" smtClean="0"/>
              <a:t> 1</a:t>
            </a:r>
            <a:endParaRPr lang="ru-RU" b="1" dirty="0" smtClean="0"/>
          </a:p>
          <a:p>
            <a:r>
              <a:rPr lang="en-US" b="1" dirty="0" smtClean="0"/>
              <a:t>(</a:t>
            </a:r>
            <a:r>
              <a:rPr lang="ru-RU" sz="1600" b="1" i="1" dirty="0" smtClean="0"/>
              <a:t>«Вопросы к небу», КНР)</a:t>
            </a:r>
            <a:endParaRPr lang="en-US" b="1" i="1" dirty="0"/>
          </a:p>
        </p:txBody>
      </p:sp>
      <p:pic>
        <p:nvPicPr>
          <p:cNvPr id="74754" name="Picture 2" descr="https://space.skyrocket.de/img_sat/al-amal__2.jpg"/>
          <p:cNvPicPr>
            <a:picLocks noChangeAspect="1" noChangeArrowheads="1"/>
          </p:cNvPicPr>
          <p:nvPr/>
        </p:nvPicPr>
        <p:blipFill>
          <a:blip r:embed="rId5" cstate="print"/>
          <a:srcRect/>
          <a:stretch>
            <a:fillRect/>
          </a:stretch>
        </p:blipFill>
        <p:spPr bwMode="auto">
          <a:xfrm>
            <a:off x="285720" y="1714488"/>
            <a:ext cx="2842104" cy="1620000"/>
          </a:xfrm>
          <a:prstGeom prst="rect">
            <a:avLst/>
          </a:prstGeom>
          <a:noFill/>
        </p:spPr>
      </p:pic>
      <p:pic>
        <p:nvPicPr>
          <p:cNvPr id="74756" name="Picture 4" descr="https://space.skyrocket.de/img_sat/china-mars-2020__1.jpg"/>
          <p:cNvPicPr>
            <a:picLocks noChangeAspect="1" noChangeArrowheads="1"/>
          </p:cNvPicPr>
          <p:nvPr/>
        </p:nvPicPr>
        <p:blipFill>
          <a:blip r:embed="rId6" cstate="print"/>
          <a:srcRect/>
          <a:stretch>
            <a:fillRect/>
          </a:stretch>
        </p:blipFill>
        <p:spPr bwMode="auto">
          <a:xfrm>
            <a:off x="3357554" y="1714488"/>
            <a:ext cx="2880001" cy="1620000"/>
          </a:xfrm>
          <a:prstGeom prst="rect">
            <a:avLst/>
          </a:prstGeom>
          <a:noFill/>
        </p:spPr>
      </p:pic>
      <p:pic>
        <p:nvPicPr>
          <p:cNvPr id="74758" name="Picture 6" descr="https://space.skyrocket.de/img_sat/mars-2020__2.jpg"/>
          <p:cNvPicPr>
            <a:picLocks noChangeAspect="1" noChangeArrowheads="1"/>
          </p:cNvPicPr>
          <p:nvPr/>
        </p:nvPicPr>
        <p:blipFill>
          <a:blip r:embed="rId7" cstate="print"/>
          <a:srcRect/>
          <a:stretch>
            <a:fillRect/>
          </a:stretch>
        </p:blipFill>
        <p:spPr bwMode="auto">
          <a:xfrm>
            <a:off x="6429388" y="1714488"/>
            <a:ext cx="2189188" cy="1620000"/>
          </a:xfrm>
          <a:prstGeom prst="rect">
            <a:avLst/>
          </a:prstGeom>
          <a:noFill/>
        </p:spPr>
      </p:pic>
      <p:sp>
        <p:nvSpPr>
          <p:cNvPr id="17" name="Прямоугольник 16"/>
          <p:cNvSpPr/>
          <p:nvPr/>
        </p:nvSpPr>
        <p:spPr>
          <a:xfrm>
            <a:off x="6215074" y="3929066"/>
            <a:ext cx="2571768" cy="892552"/>
          </a:xfrm>
          <a:prstGeom prst="rect">
            <a:avLst/>
          </a:prstGeom>
        </p:spPr>
        <p:txBody>
          <a:bodyPr wrap="square">
            <a:spAutoFit/>
          </a:bodyPr>
          <a:lstStyle/>
          <a:p>
            <a:r>
              <a:rPr lang="en-US" b="1" dirty="0" smtClean="0"/>
              <a:t>Perseverance</a:t>
            </a:r>
            <a:endParaRPr lang="ru-RU" b="1" dirty="0" smtClean="0"/>
          </a:p>
          <a:p>
            <a:r>
              <a:rPr lang="en-US" b="1" dirty="0" smtClean="0"/>
              <a:t>(</a:t>
            </a:r>
            <a:r>
              <a:rPr lang="ru-RU" sz="1600" b="1" i="1" dirty="0" smtClean="0"/>
              <a:t>«Настойчивость», США)</a:t>
            </a:r>
            <a:endParaRPr lang="en-US" b="1" i="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5" name="Таблица 4"/>
          <p:cNvGraphicFramePr>
            <a:graphicFrameLocks noGrp="1"/>
          </p:cNvGraphicFramePr>
          <p:nvPr/>
        </p:nvGraphicFramePr>
        <p:xfrm>
          <a:off x="4000496" y="142852"/>
          <a:ext cx="1285884" cy="312420"/>
        </p:xfrm>
        <a:graphic>
          <a:graphicData uri="http://schemas.openxmlformats.org/drawingml/2006/table">
            <a:tbl>
              <a:tblPr/>
              <a:tblGrid>
                <a:gridCol w="1285884"/>
              </a:tblGrid>
              <a:tr h="182880">
                <a:tc>
                  <a:txBody>
                    <a:bodyPr/>
                    <a:lstStyle/>
                    <a:p>
                      <a:pPr algn="l" fontAlgn="b"/>
                      <a:r>
                        <a:rPr lang="ru-RU" sz="2000" b="1" i="0" u="none" strike="noStrike" dirty="0" smtClean="0">
                          <a:solidFill>
                            <a:schemeClr val="tx1"/>
                          </a:solidFill>
                          <a:latin typeface="Calibri"/>
                        </a:rPr>
                        <a:t>Галактика</a:t>
                      </a:r>
                      <a:endParaRPr lang="ru-RU" sz="2000" b="1" i="0" u="none" strike="noStrike" dirty="0">
                        <a:solidFill>
                          <a:schemeClr val="tx1"/>
                        </a:solidFill>
                        <a:latin typeface="Calibri"/>
                      </a:endParaRPr>
                    </a:p>
                  </a:txBody>
                  <a:tcPr marL="7620" marR="7620" marT="7620" marB="0" anchor="b">
                    <a:lnL>
                      <a:noFill/>
                    </a:lnL>
                    <a:lnR>
                      <a:noFill/>
                    </a:lnR>
                    <a:lnT>
                      <a:noFill/>
                    </a:lnT>
                    <a:lnB>
                      <a:noFill/>
                    </a:lnB>
                  </a:tcPr>
                </a:tc>
              </a:tr>
            </a:tbl>
          </a:graphicData>
        </a:graphic>
      </p:graphicFrame>
      <p:graphicFrame>
        <p:nvGraphicFramePr>
          <p:cNvPr id="7" name="Таблица 6"/>
          <p:cNvGraphicFramePr>
            <a:graphicFrameLocks noGrp="1"/>
          </p:cNvGraphicFramePr>
          <p:nvPr/>
        </p:nvGraphicFramePr>
        <p:xfrm>
          <a:off x="1571604" y="5286388"/>
          <a:ext cx="4329124" cy="1127760"/>
        </p:xfrm>
        <a:graphic>
          <a:graphicData uri="http://schemas.openxmlformats.org/drawingml/2006/table">
            <a:tbl>
              <a:tblPr>
                <a:tableStyleId>{18603FDC-E32A-4AB5-989C-0864C3EAD2B8}</a:tableStyleId>
              </a:tblPr>
              <a:tblGrid>
                <a:gridCol w="1070760"/>
                <a:gridCol w="1093802"/>
                <a:gridCol w="2164562"/>
              </a:tblGrid>
              <a:tr h="182880">
                <a:tc>
                  <a:txBody>
                    <a:bodyPr/>
                    <a:lstStyle/>
                    <a:p>
                      <a:pPr algn="l" fontAlgn="b"/>
                      <a:r>
                        <a:rPr lang="ru-RU" sz="1800" u="none" strike="noStrike" dirty="0">
                          <a:solidFill>
                            <a:schemeClr val="bg1"/>
                          </a:solidFill>
                        </a:rPr>
                        <a:t>Возраст</a:t>
                      </a:r>
                      <a:endParaRPr lang="ru-RU" sz="1800" b="0" i="0" u="none" strike="noStrike" dirty="0">
                        <a:solidFill>
                          <a:schemeClr val="bg1"/>
                        </a:solidFill>
                        <a:latin typeface="Calibri"/>
                      </a:endParaRPr>
                    </a:p>
                  </a:txBody>
                  <a:tcPr marL="7620" marR="7620" marT="7620" marB="0" anchor="b"/>
                </a:tc>
                <a:tc>
                  <a:txBody>
                    <a:bodyPr/>
                    <a:lstStyle/>
                    <a:p>
                      <a:pPr algn="ctr" fontAlgn="b"/>
                      <a:r>
                        <a:rPr lang="ru-RU" sz="1800" u="none" strike="noStrike" dirty="0">
                          <a:solidFill>
                            <a:schemeClr val="bg1"/>
                          </a:solidFill>
                        </a:rPr>
                        <a:t>13,2</a:t>
                      </a:r>
                      <a:endParaRPr lang="ru-RU" sz="1800" b="0" i="0" u="none" strike="noStrike" dirty="0">
                        <a:solidFill>
                          <a:schemeClr val="bg1"/>
                        </a:solidFill>
                        <a:latin typeface="Calibri"/>
                      </a:endParaRPr>
                    </a:p>
                  </a:txBody>
                  <a:tcPr marL="7620" marR="7620" marT="7620" marB="0" anchor="b"/>
                </a:tc>
                <a:tc>
                  <a:txBody>
                    <a:bodyPr/>
                    <a:lstStyle/>
                    <a:p>
                      <a:pPr algn="ctr" fontAlgn="b"/>
                      <a:r>
                        <a:rPr lang="ru-RU" sz="1800" u="none" strike="noStrike" dirty="0">
                          <a:solidFill>
                            <a:schemeClr val="bg1"/>
                          </a:solidFill>
                        </a:rPr>
                        <a:t>млрд лет</a:t>
                      </a:r>
                      <a:endParaRPr lang="ru-RU" sz="1800" b="0" i="0" u="none" strike="noStrike" dirty="0">
                        <a:solidFill>
                          <a:schemeClr val="bg1"/>
                        </a:solidFill>
                        <a:latin typeface="Calibri"/>
                      </a:endParaRPr>
                    </a:p>
                  </a:txBody>
                  <a:tcPr marL="7620" marR="7620" marT="7620" marB="0" anchor="b"/>
                </a:tc>
              </a:tr>
              <a:tr h="182880">
                <a:tc>
                  <a:txBody>
                    <a:bodyPr/>
                    <a:lstStyle/>
                    <a:p>
                      <a:pPr algn="l" fontAlgn="b"/>
                      <a:r>
                        <a:rPr lang="ru-RU" sz="1800" u="none" strike="noStrike">
                          <a:solidFill>
                            <a:schemeClr val="bg1"/>
                          </a:solidFill>
                        </a:rPr>
                        <a:t>Диаметр</a:t>
                      </a:r>
                      <a:endParaRPr lang="ru-RU" sz="1800" b="0" i="0" u="none" strike="noStrike">
                        <a:solidFill>
                          <a:schemeClr val="bg1"/>
                        </a:solidFill>
                        <a:latin typeface="Calibri"/>
                      </a:endParaRPr>
                    </a:p>
                  </a:txBody>
                  <a:tcPr marL="7620" marR="7620" marT="7620" marB="0" anchor="b"/>
                </a:tc>
                <a:tc>
                  <a:txBody>
                    <a:bodyPr/>
                    <a:lstStyle/>
                    <a:p>
                      <a:pPr algn="ctr" fontAlgn="b"/>
                      <a:r>
                        <a:rPr lang="ru-RU" sz="1800" u="none" strike="noStrike">
                          <a:solidFill>
                            <a:schemeClr val="bg1"/>
                          </a:solidFill>
                        </a:rPr>
                        <a:t>100 000</a:t>
                      </a:r>
                      <a:endParaRPr lang="ru-RU" sz="1800" b="0" i="0" u="none" strike="noStrike">
                        <a:solidFill>
                          <a:schemeClr val="bg1"/>
                        </a:solidFill>
                        <a:latin typeface="Calibri"/>
                      </a:endParaRPr>
                    </a:p>
                  </a:txBody>
                  <a:tcPr marL="7620" marR="7620" marT="7620" marB="0" anchor="b"/>
                </a:tc>
                <a:tc>
                  <a:txBody>
                    <a:bodyPr/>
                    <a:lstStyle/>
                    <a:p>
                      <a:pPr algn="ctr" fontAlgn="b"/>
                      <a:r>
                        <a:rPr lang="ru-RU" sz="1800" u="none" strike="noStrike">
                          <a:solidFill>
                            <a:schemeClr val="bg1"/>
                          </a:solidFill>
                        </a:rPr>
                        <a:t>св. лет</a:t>
                      </a:r>
                      <a:endParaRPr lang="ru-RU" sz="1800" b="0" i="0" u="none" strike="noStrike">
                        <a:solidFill>
                          <a:schemeClr val="bg1"/>
                        </a:solidFill>
                        <a:latin typeface="Calibri"/>
                      </a:endParaRPr>
                    </a:p>
                  </a:txBody>
                  <a:tcPr marL="7620" marR="7620" marT="7620" marB="0" anchor="b"/>
                </a:tc>
              </a:tr>
              <a:tr h="182880">
                <a:tc>
                  <a:txBody>
                    <a:bodyPr/>
                    <a:lstStyle/>
                    <a:p>
                      <a:pPr algn="l" fontAlgn="b"/>
                      <a:r>
                        <a:rPr lang="ru-RU" sz="1800" u="none" strike="noStrike">
                          <a:solidFill>
                            <a:schemeClr val="bg1"/>
                          </a:solidFill>
                        </a:rPr>
                        <a:t>Тощина</a:t>
                      </a:r>
                      <a:endParaRPr lang="ru-RU" sz="1800" b="0" i="0" u="none" strike="noStrike">
                        <a:solidFill>
                          <a:schemeClr val="bg1"/>
                        </a:solidFill>
                        <a:latin typeface="Calibri"/>
                      </a:endParaRPr>
                    </a:p>
                  </a:txBody>
                  <a:tcPr marL="7620" marR="7620" marT="7620" marB="0" anchor="b"/>
                </a:tc>
                <a:tc>
                  <a:txBody>
                    <a:bodyPr/>
                    <a:lstStyle/>
                    <a:p>
                      <a:pPr algn="ctr" fontAlgn="b"/>
                      <a:r>
                        <a:rPr lang="ru-RU" sz="1800" u="none" strike="noStrike">
                          <a:solidFill>
                            <a:schemeClr val="bg1"/>
                          </a:solidFill>
                        </a:rPr>
                        <a:t>3 000</a:t>
                      </a:r>
                      <a:endParaRPr lang="ru-RU" sz="1800" b="0" i="0" u="none" strike="noStrike">
                        <a:solidFill>
                          <a:schemeClr val="bg1"/>
                        </a:solidFill>
                        <a:latin typeface="Calibri"/>
                      </a:endParaRPr>
                    </a:p>
                  </a:txBody>
                  <a:tcPr marL="7620" marR="7620" marT="7620" marB="0" anchor="b"/>
                </a:tc>
                <a:tc>
                  <a:txBody>
                    <a:bodyPr/>
                    <a:lstStyle/>
                    <a:p>
                      <a:pPr algn="ctr" fontAlgn="b"/>
                      <a:r>
                        <a:rPr lang="ru-RU" sz="1800" u="none" strike="noStrike">
                          <a:solidFill>
                            <a:schemeClr val="bg1"/>
                          </a:solidFill>
                        </a:rPr>
                        <a:t>св. лет</a:t>
                      </a:r>
                      <a:endParaRPr lang="ru-RU" sz="1800" b="0" i="0" u="none" strike="noStrike">
                        <a:solidFill>
                          <a:schemeClr val="bg1"/>
                        </a:solidFill>
                        <a:latin typeface="Calibri"/>
                      </a:endParaRPr>
                    </a:p>
                  </a:txBody>
                  <a:tcPr marL="7620" marR="7620" marT="7620" marB="0" anchor="b"/>
                </a:tc>
              </a:tr>
              <a:tr h="182880">
                <a:tc>
                  <a:txBody>
                    <a:bodyPr/>
                    <a:lstStyle/>
                    <a:p>
                      <a:pPr algn="l" fontAlgn="b"/>
                      <a:r>
                        <a:rPr lang="ru-RU" sz="1800" u="none" strike="noStrike">
                          <a:solidFill>
                            <a:schemeClr val="bg1"/>
                          </a:solidFill>
                        </a:rPr>
                        <a:t>Содержит</a:t>
                      </a:r>
                      <a:endParaRPr lang="ru-RU" sz="1800" b="0" i="0" u="none" strike="noStrike">
                        <a:solidFill>
                          <a:schemeClr val="bg1"/>
                        </a:solidFill>
                        <a:latin typeface="Calibri"/>
                      </a:endParaRPr>
                    </a:p>
                  </a:txBody>
                  <a:tcPr marL="7620" marR="7620" marT="7620" marB="0" anchor="b"/>
                </a:tc>
                <a:tc>
                  <a:txBody>
                    <a:bodyPr/>
                    <a:lstStyle/>
                    <a:p>
                      <a:pPr algn="ctr" fontAlgn="b"/>
                      <a:r>
                        <a:rPr lang="ru-RU" sz="1800" u="none" strike="noStrike">
                          <a:solidFill>
                            <a:schemeClr val="bg1"/>
                          </a:solidFill>
                        </a:rPr>
                        <a:t>200 - 400 </a:t>
                      </a:r>
                      <a:endParaRPr lang="ru-RU" sz="1800" b="0" i="0" u="none" strike="noStrike">
                        <a:solidFill>
                          <a:schemeClr val="bg1"/>
                        </a:solidFill>
                        <a:latin typeface="Calibri"/>
                      </a:endParaRPr>
                    </a:p>
                  </a:txBody>
                  <a:tcPr marL="7620" marR="7620" marT="7620" marB="0" anchor="b"/>
                </a:tc>
                <a:tc>
                  <a:txBody>
                    <a:bodyPr/>
                    <a:lstStyle/>
                    <a:p>
                      <a:pPr algn="ctr" fontAlgn="b"/>
                      <a:r>
                        <a:rPr lang="ru-RU" sz="1800" u="none" strike="noStrike" dirty="0">
                          <a:solidFill>
                            <a:schemeClr val="bg1"/>
                          </a:solidFill>
                        </a:rPr>
                        <a:t>млрд звезд</a:t>
                      </a:r>
                      <a:endParaRPr lang="ru-RU" sz="1800" b="0" i="0" u="none" strike="noStrike" dirty="0">
                        <a:solidFill>
                          <a:schemeClr val="bg1"/>
                        </a:solidFill>
                        <a:latin typeface="Calibri"/>
                      </a:endParaRPr>
                    </a:p>
                  </a:txBody>
                  <a:tcPr marL="7620" marR="7620" marT="7620" marB="0" anchor="b"/>
                </a:tc>
              </a:tr>
            </a:tbl>
          </a:graphicData>
        </a:graphic>
      </p:graphicFrame>
      <p:pic>
        <p:nvPicPr>
          <p:cNvPr id="97282" name="Picture 2" descr="Структура Млечного Пути: вид сверху | Туманности, Галактики, Архетип"/>
          <p:cNvPicPr>
            <a:picLocks noChangeAspect="1" noChangeArrowheads="1"/>
          </p:cNvPicPr>
          <p:nvPr/>
        </p:nvPicPr>
        <p:blipFill>
          <a:blip r:embed="rId5" cstate="print"/>
          <a:srcRect/>
          <a:stretch>
            <a:fillRect/>
          </a:stretch>
        </p:blipFill>
        <p:spPr bwMode="auto">
          <a:xfrm>
            <a:off x="1571604" y="571480"/>
            <a:ext cx="5715000" cy="4333875"/>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5" name="Таблица 4"/>
          <p:cNvGraphicFramePr>
            <a:graphicFrameLocks noGrp="1"/>
          </p:cNvGraphicFramePr>
          <p:nvPr/>
        </p:nvGraphicFramePr>
        <p:xfrm>
          <a:off x="500034" y="285728"/>
          <a:ext cx="8286808" cy="312420"/>
        </p:xfrm>
        <a:graphic>
          <a:graphicData uri="http://schemas.openxmlformats.org/drawingml/2006/table">
            <a:tbl>
              <a:tblPr/>
              <a:tblGrid>
                <a:gridCol w="8286808"/>
              </a:tblGrid>
              <a:tr h="182880">
                <a:tc>
                  <a:txBody>
                    <a:bodyPr/>
                    <a:lstStyle/>
                    <a:p>
                      <a:pPr algn="ctr"/>
                      <a:r>
                        <a:rPr lang="ru-RU" sz="2000" b="1" dirty="0" smtClean="0"/>
                        <a:t>Астероиды</a:t>
                      </a:r>
                    </a:p>
                  </a:txBody>
                  <a:tcPr marL="7620" marR="7620" marT="7620" marB="0" anchor="b">
                    <a:lnL>
                      <a:noFill/>
                    </a:lnL>
                    <a:lnR>
                      <a:noFill/>
                    </a:lnR>
                    <a:lnT>
                      <a:noFill/>
                    </a:lnT>
                    <a:lnB>
                      <a:noFill/>
                    </a:lnB>
                  </a:tcPr>
                </a:tc>
              </a:tr>
            </a:tbl>
          </a:graphicData>
        </a:graphic>
      </p:graphicFrame>
      <p:graphicFrame>
        <p:nvGraphicFramePr>
          <p:cNvPr id="15" name="Таблица 14"/>
          <p:cNvGraphicFramePr>
            <a:graphicFrameLocks noGrp="1"/>
          </p:cNvGraphicFramePr>
          <p:nvPr/>
        </p:nvGraphicFramePr>
        <p:xfrm>
          <a:off x="1893074" y="4857760"/>
          <a:ext cx="6179387" cy="731520"/>
        </p:xfrm>
        <a:graphic>
          <a:graphicData uri="http://schemas.openxmlformats.org/drawingml/2006/table">
            <a:tbl>
              <a:tblPr>
                <a:tableStyleId>{284E427A-3D55-4303-BF80-6455036E1DE7}</a:tableStyleId>
              </a:tblPr>
              <a:tblGrid>
                <a:gridCol w="1607356"/>
                <a:gridCol w="4572031"/>
              </a:tblGrid>
              <a:tr h="226700">
                <a:tc>
                  <a:txBody>
                    <a:bodyPr/>
                    <a:lstStyle/>
                    <a:p>
                      <a:pPr indent="0" algn="just">
                        <a:spcAft>
                          <a:spcPts val="0"/>
                        </a:spcAft>
                      </a:pPr>
                      <a:r>
                        <a:rPr lang="ru-RU" sz="1600" dirty="0">
                          <a:solidFill>
                            <a:schemeClr val="bg1"/>
                          </a:solidFill>
                        </a:rPr>
                        <a:t>Дата запуска </a:t>
                      </a:r>
                      <a:endParaRPr lang="ru-RU" sz="1600" dirty="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600" dirty="0" smtClean="0">
                          <a:solidFill>
                            <a:schemeClr val="bg1"/>
                          </a:solidFill>
                        </a:rPr>
                        <a:t>03.12.14</a:t>
                      </a:r>
                      <a:endParaRPr lang="ru-RU" sz="1600" dirty="0">
                        <a:solidFill>
                          <a:schemeClr val="bg1"/>
                        </a:solidFill>
                      </a:endParaRPr>
                    </a:p>
                  </a:txBody>
                  <a:tcPr marL="68580" marR="68580" marT="0" marB="0"/>
                </a:tc>
              </a:tr>
              <a:tr h="0">
                <a:tc>
                  <a:txBody>
                    <a:bodyPr/>
                    <a:lstStyle/>
                    <a:p>
                      <a:pPr indent="0" algn="just">
                        <a:spcAft>
                          <a:spcPts val="0"/>
                        </a:spcAft>
                      </a:pPr>
                      <a:r>
                        <a:rPr lang="ru-RU" sz="1600" dirty="0">
                          <a:solidFill>
                            <a:schemeClr val="bg1"/>
                          </a:solidFill>
                        </a:rPr>
                        <a:t>Масса</a:t>
                      </a:r>
                      <a:endParaRPr lang="ru-RU" sz="1600" dirty="0">
                        <a:solidFill>
                          <a:schemeClr val="bg1"/>
                        </a:solidFill>
                        <a:latin typeface="Times New Roman"/>
                        <a:ea typeface="Calibri"/>
                        <a:cs typeface="Arial Unicode MS"/>
                      </a:endParaRPr>
                    </a:p>
                  </a:txBody>
                  <a:tcPr marL="68580" marR="68580" marT="0" marB="0"/>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bg1"/>
                          </a:solidFill>
                        </a:rPr>
                        <a:t>600 кг</a:t>
                      </a:r>
                      <a:endParaRPr lang="ru-RU" sz="1600" dirty="0">
                        <a:solidFill>
                          <a:schemeClr val="bg1"/>
                        </a:solidFill>
                        <a:latin typeface="Times New Roman"/>
                        <a:ea typeface="Calibri"/>
                        <a:cs typeface="Arial Unicode MS"/>
                      </a:endParaRPr>
                    </a:p>
                  </a:txBody>
                  <a:tcPr marL="68580" marR="68580" marT="0" marB="0"/>
                </a:tc>
              </a:tr>
              <a:tr h="0">
                <a:tc>
                  <a:txBody>
                    <a:bodyPr/>
                    <a:lstStyle/>
                    <a:p>
                      <a:pPr indent="0" algn="just">
                        <a:spcAft>
                          <a:spcPts val="0"/>
                        </a:spcAft>
                      </a:pPr>
                      <a:r>
                        <a:rPr lang="ru-RU" sz="1600" dirty="0" smtClean="0">
                          <a:solidFill>
                            <a:schemeClr val="bg1"/>
                          </a:solidFill>
                          <a:latin typeface="Times New Roman"/>
                          <a:ea typeface="Calibri"/>
                          <a:cs typeface="Arial Unicode MS"/>
                        </a:rPr>
                        <a:t>Цель</a:t>
                      </a:r>
                      <a:endParaRPr lang="ru-RU" sz="1600" dirty="0">
                        <a:solidFill>
                          <a:schemeClr val="bg1"/>
                        </a:solidFill>
                        <a:latin typeface="Times New Roman"/>
                        <a:ea typeface="Calibri"/>
                        <a:cs typeface="Arial Unicode MS"/>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bg1"/>
                          </a:solidFill>
                          <a:latin typeface="Times New Roman"/>
                          <a:ea typeface="Calibri"/>
                          <a:cs typeface="Arial Unicode MS"/>
                        </a:rPr>
                        <a:t>Возвращение грунта, далее – исследования комет</a:t>
                      </a:r>
                      <a:endParaRPr lang="ru-RU" sz="1600" dirty="0">
                        <a:solidFill>
                          <a:schemeClr val="bg1"/>
                        </a:solidFill>
                        <a:latin typeface="Times New Roman"/>
                        <a:ea typeface="Calibri"/>
                        <a:cs typeface="Arial Unicode MS"/>
                      </a:endParaRPr>
                    </a:p>
                  </a:txBody>
                  <a:tcPr marL="68580" marR="68580" marT="0" marB="0"/>
                </a:tc>
              </a:tr>
            </a:tbl>
          </a:graphicData>
        </a:graphic>
      </p:graphicFrame>
      <p:sp>
        <p:nvSpPr>
          <p:cNvPr id="14" name="Прямоугольник 13"/>
          <p:cNvSpPr/>
          <p:nvPr/>
        </p:nvSpPr>
        <p:spPr>
          <a:xfrm>
            <a:off x="3071802" y="642918"/>
            <a:ext cx="3690241" cy="369332"/>
          </a:xfrm>
          <a:prstGeom prst="rect">
            <a:avLst/>
          </a:prstGeom>
        </p:spPr>
        <p:txBody>
          <a:bodyPr wrap="none">
            <a:spAutoFit/>
          </a:bodyPr>
          <a:lstStyle/>
          <a:p>
            <a:r>
              <a:rPr lang="en-US" b="1" dirty="0" err="1" smtClean="0"/>
              <a:t>Hayabusa</a:t>
            </a:r>
            <a:r>
              <a:rPr lang="en-US" b="1" dirty="0" smtClean="0"/>
              <a:t> 2</a:t>
            </a:r>
            <a:r>
              <a:rPr lang="ru-RU" b="1" dirty="0" smtClean="0"/>
              <a:t> («Сапсан», Япония)</a:t>
            </a:r>
            <a:endParaRPr lang="en-US" b="1" dirty="0"/>
          </a:p>
        </p:txBody>
      </p:sp>
      <p:pic>
        <p:nvPicPr>
          <p:cNvPr id="80898" name="Picture 2" descr="https://space.skyrocket.de/img_sat/hayabusa-2_mascot__1.jpg"/>
          <p:cNvPicPr>
            <a:picLocks noChangeAspect="1" noChangeArrowheads="1"/>
          </p:cNvPicPr>
          <p:nvPr/>
        </p:nvPicPr>
        <p:blipFill>
          <a:blip r:embed="rId5" cstate="print"/>
          <a:srcRect/>
          <a:stretch>
            <a:fillRect/>
          </a:stretch>
        </p:blipFill>
        <p:spPr bwMode="auto">
          <a:xfrm>
            <a:off x="2643174" y="1643050"/>
            <a:ext cx="4357718" cy="3093980"/>
          </a:xfrm>
          <a:prstGeom prst="rect">
            <a:avLst/>
          </a:prstGeom>
          <a:noFill/>
        </p:spPr>
      </p:pic>
      <p:sp>
        <p:nvSpPr>
          <p:cNvPr id="16" name="Прямоугольник 15"/>
          <p:cNvSpPr/>
          <p:nvPr/>
        </p:nvSpPr>
        <p:spPr>
          <a:xfrm>
            <a:off x="3428992" y="1142984"/>
            <a:ext cx="2689262" cy="369332"/>
          </a:xfrm>
          <a:prstGeom prst="rect">
            <a:avLst/>
          </a:prstGeom>
        </p:spPr>
        <p:txBody>
          <a:bodyPr wrap="none">
            <a:spAutoFit/>
          </a:bodyPr>
          <a:lstStyle/>
          <a:p>
            <a:r>
              <a:rPr lang="ru-RU" dirty="0" smtClean="0"/>
              <a:t>Астероид (162173) </a:t>
            </a:r>
            <a:r>
              <a:rPr lang="ru-RU" dirty="0" err="1" smtClean="0"/>
              <a:t>Рюгу</a:t>
            </a:r>
            <a:r>
              <a:rPr lang="ru-RU" dirty="0" smtClean="0"/>
              <a:t> </a:t>
            </a:r>
          </a:p>
        </p:txBody>
      </p:sp>
      <p:sp>
        <p:nvSpPr>
          <p:cNvPr id="19" name="Прямоугольник 18"/>
          <p:cNvSpPr/>
          <p:nvPr/>
        </p:nvSpPr>
        <p:spPr>
          <a:xfrm>
            <a:off x="428596" y="5857892"/>
            <a:ext cx="5643602" cy="738664"/>
          </a:xfrm>
          <a:prstGeom prst="rect">
            <a:avLst/>
          </a:prstGeom>
        </p:spPr>
        <p:txBody>
          <a:bodyPr wrap="square">
            <a:spAutoFit/>
          </a:bodyPr>
          <a:lstStyle/>
          <a:p>
            <a:r>
              <a:rPr lang="ru-RU" sz="1400" dirty="0" smtClean="0"/>
              <a:t>Возвращение на Землю с образцами грунта — декабрь 2020 года.</a:t>
            </a:r>
          </a:p>
          <a:p>
            <a:r>
              <a:rPr lang="ru-RU" sz="1400" dirty="0" smtClean="0"/>
              <a:t>Пролёт астероида (98943) 2001 CC</a:t>
            </a:r>
            <a:r>
              <a:rPr lang="ru-RU" sz="1400" baseline="-25000" dirty="0" smtClean="0"/>
              <a:t>21</a:t>
            </a:r>
            <a:r>
              <a:rPr lang="ru-RU" sz="1400" dirty="0" smtClean="0"/>
              <a:t> — июль 2026.</a:t>
            </a:r>
          </a:p>
          <a:p>
            <a:r>
              <a:rPr lang="ru-RU" sz="1400" dirty="0" smtClean="0"/>
              <a:t>Сближение с астероидом 1998 KY</a:t>
            </a:r>
            <a:r>
              <a:rPr lang="ru-RU" sz="1400" baseline="-25000" dirty="0" smtClean="0"/>
              <a:t>26</a:t>
            </a:r>
            <a:r>
              <a:rPr lang="ru-RU" sz="1400" dirty="0" smtClean="0"/>
              <a:t> — июль 2031.</a:t>
            </a:r>
            <a:endParaRPr lang="ru-RU" sz="14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5" name="Таблица 4"/>
          <p:cNvGraphicFramePr>
            <a:graphicFrameLocks noGrp="1"/>
          </p:cNvGraphicFramePr>
          <p:nvPr/>
        </p:nvGraphicFramePr>
        <p:xfrm>
          <a:off x="500034" y="285728"/>
          <a:ext cx="8286808" cy="312420"/>
        </p:xfrm>
        <a:graphic>
          <a:graphicData uri="http://schemas.openxmlformats.org/drawingml/2006/table">
            <a:tbl>
              <a:tblPr/>
              <a:tblGrid>
                <a:gridCol w="8286808"/>
              </a:tblGrid>
              <a:tr h="182880">
                <a:tc>
                  <a:txBody>
                    <a:bodyPr/>
                    <a:lstStyle/>
                    <a:p>
                      <a:pPr algn="ctr"/>
                      <a:r>
                        <a:rPr lang="ru-RU" sz="2000" b="1" dirty="0" smtClean="0"/>
                        <a:t>Астероиды</a:t>
                      </a:r>
                    </a:p>
                  </a:txBody>
                  <a:tcPr marL="7620" marR="7620" marT="7620" marB="0" anchor="b">
                    <a:lnL>
                      <a:noFill/>
                    </a:lnL>
                    <a:lnR>
                      <a:noFill/>
                    </a:lnR>
                    <a:lnT>
                      <a:noFill/>
                    </a:lnT>
                    <a:lnB>
                      <a:noFill/>
                    </a:lnB>
                  </a:tcPr>
                </a:tc>
              </a:tr>
            </a:tbl>
          </a:graphicData>
        </a:graphic>
      </p:graphicFrame>
      <p:graphicFrame>
        <p:nvGraphicFramePr>
          <p:cNvPr id="15" name="Таблица 14"/>
          <p:cNvGraphicFramePr>
            <a:graphicFrameLocks noGrp="1"/>
          </p:cNvGraphicFramePr>
          <p:nvPr/>
        </p:nvGraphicFramePr>
        <p:xfrm>
          <a:off x="428596" y="5715016"/>
          <a:ext cx="3750496" cy="731520"/>
        </p:xfrm>
        <a:graphic>
          <a:graphicData uri="http://schemas.openxmlformats.org/drawingml/2006/table">
            <a:tbl>
              <a:tblPr>
                <a:tableStyleId>{284E427A-3D55-4303-BF80-6455036E1DE7}</a:tableStyleId>
              </a:tblPr>
              <a:tblGrid>
                <a:gridCol w="1393042"/>
                <a:gridCol w="2357454"/>
              </a:tblGrid>
              <a:tr h="226700">
                <a:tc>
                  <a:txBody>
                    <a:bodyPr/>
                    <a:lstStyle/>
                    <a:p>
                      <a:pPr indent="0" algn="just">
                        <a:spcAft>
                          <a:spcPts val="0"/>
                        </a:spcAft>
                      </a:pPr>
                      <a:r>
                        <a:rPr lang="ru-RU" sz="1600" dirty="0">
                          <a:solidFill>
                            <a:schemeClr val="bg1"/>
                          </a:solidFill>
                        </a:rPr>
                        <a:t>Дата запуска </a:t>
                      </a:r>
                      <a:endParaRPr lang="ru-RU" sz="1600" dirty="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600" dirty="0" smtClean="0">
                          <a:solidFill>
                            <a:schemeClr val="bg1"/>
                          </a:solidFill>
                        </a:rPr>
                        <a:t>08.09.2016</a:t>
                      </a:r>
                      <a:endParaRPr lang="ru-RU" sz="1600" dirty="0">
                        <a:solidFill>
                          <a:schemeClr val="bg1"/>
                        </a:solidFill>
                      </a:endParaRPr>
                    </a:p>
                  </a:txBody>
                  <a:tcPr marL="68580" marR="68580" marT="0" marB="0"/>
                </a:tc>
              </a:tr>
              <a:tr h="0">
                <a:tc>
                  <a:txBody>
                    <a:bodyPr/>
                    <a:lstStyle/>
                    <a:p>
                      <a:pPr indent="0" algn="just">
                        <a:spcAft>
                          <a:spcPts val="0"/>
                        </a:spcAft>
                      </a:pPr>
                      <a:r>
                        <a:rPr lang="ru-RU" sz="1600" dirty="0">
                          <a:solidFill>
                            <a:schemeClr val="bg1"/>
                          </a:solidFill>
                        </a:rPr>
                        <a:t>Масса</a:t>
                      </a:r>
                      <a:endParaRPr lang="ru-RU" sz="1600" dirty="0">
                        <a:solidFill>
                          <a:schemeClr val="bg1"/>
                        </a:solidFill>
                        <a:latin typeface="Times New Roman"/>
                        <a:ea typeface="Calibri"/>
                        <a:cs typeface="Arial Unicode MS"/>
                      </a:endParaRPr>
                    </a:p>
                  </a:txBody>
                  <a:tcPr marL="68580" marR="68580" marT="0" marB="0"/>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bg1"/>
                          </a:solidFill>
                        </a:rPr>
                        <a:t>1528 кг</a:t>
                      </a:r>
                      <a:endParaRPr lang="ru-RU" sz="1600" dirty="0">
                        <a:solidFill>
                          <a:schemeClr val="bg1"/>
                        </a:solidFill>
                        <a:latin typeface="Times New Roman"/>
                        <a:ea typeface="Calibri"/>
                        <a:cs typeface="Arial Unicode MS"/>
                      </a:endParaRPr>
                    </a:p>
                  </a:txBody>
                  <a:tcPr marL="68580" marR="68580" marT="0" marB="0"/>
                </a:tc>
              </a:tr>
              <a:tr h="0">
                <a:tc>
                  <a:txBody>
                    <a:bodyPr/>
                    <a:lstStyle/>
                    <a:p>
                      <a:pPr indent="0" algn="just">
                        <a:spcAft>
                          <a:spcPts val="0"/>
                        </a:spcAft>
                      </a:pPr>
                      <a:r>
                        <a:rPr lang="ru-RU" sz="1600" dirty="0" smtClean="0">
                          <a:solidFill>
                            <a:schemeClr val="bg1"/>
                          </a:solidFill>
                          <a:latin typeface="Times New Roman"/>
                          <a:ea typeface="Calibri"/>
                          <a:cs typeface="Arial Unicode MS"/>
                        </a:rPr>
                        <a:t>Цель</a:t>
                      </a:r>
                      <a:endParaRPr lang="ru-RU" sz="1600" dirty="0">
                        <a:solidFill>
                          <a:schemeClr val="bg1"/>
                        </a:solidFill>
                        <a:latin typeface="Times New Roman"/>
                        <a:ea typeface="Calibri"/>
                        <a:cs typeface="Arial Unicode MS"/>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bg1"/>
                          </a:solidFill>
                          <a:latin typeface="Times New Roman"/>
                          <a:ea typeface="Calibri"/>
                          <a:cs typeface="Arial Unicode MS"/>
                        </a:rPr>
                        <a:t>Возвращение грунта</a:t>
                      </a:r>
                      <a:endParaRPr lang="ru-RU" sz="1600" dirty="0">
                        <a:solidFill>
                          <a:schemeClr val="bg1"/>
                        </a:solidFill>
                        <a:latin typeface="Times New Roman"/>
                        <a:ea typeface="Calibri"/>
                        <a:cs typeface="Arial Unicode MS"/>
                      </a:endParaRPr>
                    </a:p>
                  </a:txBody>
                  <a:tcPr marL="68580" marR="68580" marT="0" marB="0"/>
                </a:tc>
              </a:tr>
            </a:tbl>
          </a:graphicData>
        </a:graphic>
      </p:graphicFrame>
      <p:sp>
        <p:nvSpPr>
          <p:cNvPr id="14" name="Прямоугольник 13"/>
          <p:cNvSpPr/>
          <p:nvPr/>
        </p:nvSpPr>
        <p:spPr>
          <a:xfrm>
            <a:off x="3463492" y="642918"/>
            <a:ext cx="2127249" cy="369332"/>
          </a:xfrm>
          <a:prstGeom prst="rect">
            <a:avLst/>
          </a:prstGeom>
        </p:spPr>
        <p:txBody>
          <a:bodyPr wrap="none">
            <a:spAutoFit/>
          </a:bodyPr>
          <a:lstStyle/>
          <a:p>
            <a:r>
              <a:rPr lang="en-US" b="1" dirty="0" smtClean="0"/>
              <a:t>OSIRIS-Rex</a:t>
            </a:r>
            <a:r>
              <a:rPr lang="ru-RU" b="1" dirty="0" smtClean="0"/>
              <a:t>, США</a:t>
            </a:r>
            <a:endParaRPr lang="en-US" b="1" dirty="0"/>
          </a:p>
        </p:txBody>
      </p:sp>
      <p:sp>
        <p:nvSpPr>
          <p:cNvPr id="16" name="Прямоугольник 15"/>
          <p:cNvSpPr/>
          <p:nvPr/>
        </p:nvSpPr>
        <p:spPr>
          <a:xfrm>
            <a:off x="3428992" y="1142984"/>
            <a:ext cx="1881605" cy="369332"/>
          </a:xfrm>
          <a:prstGeom prst="rect">
            <a:avLst/>
          </a:prstGeom>
        </p:spPr>
        <p:txBody>
          <a:bodyPr wrap="none">
            <a:spAutoFit/>
          </a:bodyPr>
          <a:lstStyle/>
          <a:p>
            <a:r>
              <a:rPr lang="ru-RU" dirty="0" smtClean="0"/>
              <a:t>Астероид </a:t>
            </a:r>
            <a:r>
              <a:rPr lang="ru-RU" dirty="0" err="1" smtClean="0"/>
              <a:t>Бенну</a:t>
            </a:r>
            <a:endParaRPr lang="ru-RU" dirty="0" smtClean="0"/>
          </a:p>
        </p:txBody>
      </p:sp>
      <p:pic>
        <p:nvPicPr>
          <p:cNvPr id="82946" name="Picture 2" descr="https://pbs.twimg.com/media/Eky3HHcXYAIM2DY.jpg"/>
          <p:cNvPicPr>
            <a:picLocks noChangeAspect="1" noChangeArrowheads="1"/>
          </p:cNvPicPr>
          <p:nvPr/>
        </p:nvPicPr>
        <p:blipFill>
          <a:blip r:embed="rId5" cstate="print"/>
          <a:srcRect/>
          <a:stretch>
            <a:fillRect/>
          </a:stretch>
        </p:blipFill>
        <p:spPr bwMode="auto">
          <a:xfrm>
            <a:off x="2071670" y="1643050"/>
            <a:ext cx="5429288" cy="3619525"/>
          </a:xfrm>
          <a:prstGeom prst="rect">
            <a:avLst/>
          </a:prstGeom>
          <a:noFill/>
        </p:spPr>
      </p:pic>
      <p:sp>
        <p:nvSpPr>
          <p:cNvPr id="12" name="Прямоугольник 11"/>
          <p:cNvSpPr/>
          <p:nvPr/>
        </p:nvSpPr>
        <p:spPr>
          <a:xfrm>
            <a:off x="5214942" y="5357826"/>
            <a:ext cx="3799310" cy="369332"/>
          </a:xfrm>
          <a:prstGeom prst="rect">
            <a:avLst/>
          </a:prstGeom>
        </p:spPr>
        <p:txBody>
          <a:bodyPr wrap="none">
            <a:spAutoFit/>
          </a:bodyPr>
          <a:lstStyle/>
          <a:p>
            <a:r>
              <a:rPr lang="ru-RU" dirty="0" smtClean="0"/>
              <a:t>Возвращение на Землю 	2023 год</a:t>
            </a:r>
            <a:endParaRPr lang="ru-RU"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5" name="Таблица 4"/>
          <p:cNvGraphicFramePr>
            <a:graphicFrameLocks noGrp="1"/>
          </p:cNvGraphicFramePr>
          <p:nvPr/>
        </p:nvGraphicFramePr>
        <p:xfrm>
          <a:off x="500034" y="285728"/>
          <a:ext cx="8286808" cy="312420"/>
        </p:xfrm>
        <a:graphic>
          <a:graphicData uri="http://schemas.openxmlformats.org/drawingml/2006/table">
            <a:tbl>
              <a:tblPr/>
              <a:tblGrid>
                <a:gridCol w="8286808"/>
              </a:tblGrid>
              <a:tr h="182880">
                <a:tc>
                  <a:txBody>
                    <a:bodyPr/>
                    <a:lstStyle/>
                    <a:p>
                      <a:pPr algn="ctr"/>
                      <a:r>
                        <a:rPr lang="ru-RU" sz="2000" b="1" dirty="0" smtClean="0"/>
                        <a:t>Юпитер</a:t>
                      </a:r>
                    </a:p>
                  </a:txBody>
                  <a:tcPr marL="7620" marR="7620" marT="7620" marB="0" anchor="b">
                    <a:lnL>
                      <a:noFill/>
                    </a:lnL>
                    <a:lnR>
                      <a:noFill/>
                    </a:lnR>
                    <a:lnT>
                      <a:noFill/>
                    </a:lnT>
                    <a:lnB>
                      <a:noFill/>
                    </a:lnB>
                  </a:tcPr>
                </a:tc>
              </a:tr>
            </a:tbl>
          </a:graphicData>
        </a:graphic>
      </p:graphicFrame>
      <p:graphicFrame>
        <p:nvGraphicFramePr>
          <p:cNvPr id="15" name="Таблица 14"/>
          <p:cNvGraphicFramePr>
            <a:graphicFrameLocks noGrp="1"/>
          </p:cNvGraphicFramePr>
          <p:nvPr/>
        </p:nvGraphicFramePr>
        <p:xfrm>
          <a:off x="5357818" y="5214950"/>
          <a:ext cx="3571900" cy="731520"/>
        </p:xfrm>
        <a:graphic>
          <a:graphicData uri="http://schemas.openxmlformats.org/drawingml/2006/table">
            <a:tbl>
              <a:tblPr>
                <a:tableStyleId>{284E427A-3D55-4303-BF80-6455036E1DE7}</a:tableStyleId>
              </a:tblPr>
              <a:tblGrid>
                <a:gridCol w="1708300"/>
                <a:gridCol w="1863600"/>
              </a:tblGrid>
              <a:tr h="226700">
                <a:tc>
                  <a:txBody>
                    <a:bodyPr/>
                    <a:lstStyle/>
                    <a:p>
                      <a:pPr indent="0" algn="just">
                        <a:spcAft>
                          <a:spcPts val="0"/>
                        </a:spcAft>
                      </a:pPr>
                      <a:r>
                        <a:rPr lang="ru-RU" sz="1600" dirty="0">
                          <a:solidFill>
                            <a:schemeClr val="bg1"/>
                          </a:solidFill>
                        </a:rPr>
                        <a:t>Дата запуска </a:t>
                      </a:r>
                      <a:endParaRPr lang="ru-RU" sz="1600" dirty="0">
                        <a:solidFill>
                          <a:schemeClr val="bg1"/>
                        </a:solidFill>
                        <a:latin typeface="Times New Roman"/>
                        <a:ea typeface="Calibri"/>
                        <a:cs typeface="Arial Unicode MS"/>
                      </a:endParaRPr>
                    </a:p>
                  </a:txBody>
                  <a:tcPr marL="68580" marR="68580" marT="0" marB="0"/>
                </a:tc>
                <a:tc>
                  <a:txBody>
                    <a:bodyPr/>
                    <a:lstStyle/>
                    <a:p>
                      <a:pPr indent="0" algn="just">
                        <a:spcAft>
                          <a:spcPts val="0"/>
                        </a:spcAft>
                      </a:pPr>
                      <a:r>
                        <a:rPr lang="ru-RU" sz="1600" dirty="0" smtClean="0">
                          <a:solidFill>
                            <a:schemeClr val="bg1"/>
                          </a:solidFill>
                        </a:rPr>
                        <a:t>05.08.2011</a:t>
                      </a:r>
                      <a:endParaRPr lang="ru-RU" sz="1600" dirty="0">
                        <a:solidFill>
                          <a:schemeClr val="bg1"/>
                        </a:solidFill>
                      </a:endParaRPr>
                    </a:p>
                  </a:txBody>
                  <a:tcPr marL="68580" marR="68580" marT="0" marB="0"/>
                </a:tc>
              </a:tr>
              <a:tr h="0">
                <a:tc>
                  <a:txBody>
                    <a:bodyPr/>
                    <a:lstStyle/>
                    <a:p>
                      <a:pPr indent="0" algn="just">
                        <a:spcAft>
                          <a:spcPts val="0"/>
                        </a:spcAft>
                      </a:pPr>
                      <a:r>
                        <a:rPr lang="ru-RU" sz="1600" dirty="0">
                          <a:solidFill>
                            <a:schemeClr val="bg1"/>
                          </a:solidFill>
                        </a:rPr>
                        <a:t>Масса</a:t>
                      </a:r>
                      <a:endParaRPr lang="ru-RU" sz="1600" dirty="0">
                        <a:solidFill>
                          <a:schemeClr val="bg1"/>
                        </a:solidFill>
                        <a:latin typeface="Times New Roman"/>
                        <a:ea typeface="Calibri"/>
                        <a:cs typeface="Arial Unicode MS"/>
                      </a:endParaRPr>
                    </a:p>
                  </a:txBody>
                  <a:tcPr marL="68580" marR="68580" marT="0" marB="0"/>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3625</a:t>
                      </a:r>
                      <a:r>
                        <a:rPr lang="ru-RU" sz="1600" dirty="0" smtClean="0">
                          <a:solidFill>
                            <a:schemeClr val="bg1"/>
                          </a:solidFill>
                        </a:rPr>
                        <a:t> кг</a:t>
                      </a:r>
                      <a:endParaRPr lang="ru-RU" sz="1600" dirty="0">
                        <a:solidFill>
                          <a:schemeClr val="bg1"/>
                        </a:solidFill>
                        <a:latin typeface="Times New Roman"/>
                        <a:ea typeface="Calibri"/>
                        <a:cs typeface="Arial Unicode MS"/>
                      </a:endParaRPr>
                    </a:p>
                  </a:txBody>
                  <a:tcPr marL="68580" marR="68580" marT="0" marB="0"/>
                </a:tc>
              </a:tr>
              <a:tr h="0">
                <a:tc>
                  <a:txBody>
                    <a:bodyPr/>
                    <a:lstStyle/>
                    <a:p>
                      <a:pPr indent="0" algn="just">
                        <a:spcAft>
                          <a:spcPts val="0"/>
                        </a:spcAft>
                      </a:pPr>
                      <a:r>
                        <a:rPr lang="ru-RU" sz="1600" dirty="0" smtClean="0">
                          <a:solidFill>
                            <a:schemeClr val="bg1"/>
                          </a:solidFill>
                          <a:latin typeface="Times New Roman"/>
                          <a:ea typeface="Calibri"/>
                          <a:cs typeface="Arial Unicode MS"/>
                        </a:rPr>
                        <a:t>Цель</a:t>
                      </a:r>
                      <a:endParaRPr lang="ru-RU" sz="1600" dirty="0">
                        <a:solidFill>
                          <a:schemeClr val="bg1"/>
                        </a:solidFill>
                        <a:latin typeface="Times New Roman"/>
                        <a:ea typeface="Calibri"/>
                        <a:cs typeface="Arial Unicode MS"/>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bg1"/>
                          </a:solidFill>
                          <a:latin typeface="Times New Roman"/>
                          <a:ea typeface="Calibri"/>
                          <a:cs typeface="Arial Unicode MS"/>
                        </a:rPr>
                        <a:t>Спутник</a:t>
                      </a:r>
                      <a:r>
                        <a:rPr lang="ru-RU" sz="1600" baseline="0" dirty="0" smtClean="0">
                          <a:solidFill>
                            <a:schemeClr val="bg1"/>
                          </a:solidFill>
                          <a:latin typeface="Times New Roman"/>
                          <a:ea typeface="Calibri"/>
                          <a:cs typeface="Arial Unicode MS"/>
                        </a:rPr>
                        <a:t> Юпитера</a:t>
                      </a:r>
                      <a:endParaRPr lang="ru-RU" sz="1600" dirty="0">
                        <a:solidFill>
                          <a:schemeClr val="bg1"/>
                        </a:solidFill>
                        <a:latin typeface="Times New Roman"/>
                        <a:ea typeface="Calibri"/>
                        <a:cs typeface="Arial Unicode MS"/>
                      </a:endParaRPr>
                    </a:p>
                  </a:txBody>
                  <a:tcPr marL="68580" marR="68580" marT="0" marB="0"/>
                </a:tc>
              </a:tr>
            </a:tbl>
          </a:graphicData>
        </a:graphic>
      </p:graphicFrame>
      <p:sp>
        <p:nvSpPr>
          <p:cNvPr id="14" name="Прямоугольник 13"/>
          <p:cNvSpPr/>
          <p:nvPr/>
        </p:nvSpPr>
        <p:spPr>
          <a:xfrm>
            <a:off x="2194426" y="642918"/>
            <a:ext cx="4755148" cy="369332"/>
          </a:xfrm>
          <a:prstGeom prst="rect">
            <a:avLst/>
          </a:prstGeom>
        </p:spPr>
        <p:txBody>
          <a:bodyPr wrap="none">
            <a:spAutoFit/>
          </a:bodyPr>
          <a:lstStyle/>
          <a:p>
            <a:r>
              <a:rPr lang="en-US" b="1" i="1" dirty="0" smtClean="0"/>
              <a:t>Juno</a:t>
            </a:r>
            <a:r>
              <a:rPr lang="ru-RU" sz="1600" i="1" dirty="0" smtClean="0"/>
              <a:t> </a:t>
            </a:r>
            <a:r>
              <a:rPr lang="en-US" sz="1600" i="1" dirty="0" smtClean="0"/>
              <a:t>(Jupiter Near-polar Orbiter)</a:t>
            </a:r>
            <a:r>
              <a:rPr lang="ru-RU" sz="1600" i="1" dirty="0" smtClean="0"/>
              <a:t>, «Юнона», США</a:t>
            </a:r>
            <a:endParaRPr lang="en-US" sz="1600" i="1" dirty="0"/>
          </a:p>
        </p:txBody>
      </p:sp>
      <p:pic>
        <p:nvPicPr>
          <p:cNvPr id="84994" name="Picture 2" descr="https://space.skyrocket.de/img_sat/juno__1.jpg"/>
          <p:cNvPicPr>
            <a:picLocks noChangeAspect="1" noChangeArrowheads="1"/>
          </p:cNvPicPr>
          <p:nvPr/>
        </p:nvPicPr>
        <p:blipFill>
          <a:blip r:embed="rId5" cstate="print"/>
          <a:srcRect/>
          <a:stretch>
            <a:fillRect/>
          </a:stretch>
        </p:blipFill>
        <p:spPr bwMode="auto">
          <a:xfrm>
            <a:off x="2107389" y="1214422"/>
            <a:ext cx="4929222" cy="3696917"/>
          </a:xfrm>
          <a:prstGeom prst="rect">
            <a:avLst/>
          </a:prstGeom>
          <a:noFill/>
        </p:spPr>
      </p:pic>
      <p:sp>
        <p:nvSpPr>
          <p:cNvPr id="11" name="Прямоугольник 10"/>
          <p:cNvSpPr/>
          <p:nvPr/>
        </p:nvSpPr>
        <p:spPr>
          <a:xfrm>
            <a:off x="214282" y="5214950"/>
            <a:ext cx="4929190" cy="1169551"/>
          </a:xfrm>
          <a:prstGeom prst="rect">
            <a:avLst/>
          </a:prstGeom>
        </p:spPr>
        <p:txBody>
          <a:bodyPr wrap="square">
            <a:spAutoFit/>
          </a:bodyPr>
          <a:lstStyle/>
          <a:p>
            <a:r>
              <a:rPr lang="ru-RU" sz="1400" b="1" dirty="0" smtClean="0"/>
              <a:t>Задачи:</a:t>
            </a:r>
          </a:p>
          <a:p>
            <a:r>
              <a:rPr lang="ru-RU" sz="1400" dirty="0" smtClean="0"/>
              <a:t>- исследование существования ядра Юпитера;</a:t>
            </a:r>
          </a:p>
          <a:p>
            <a:r>
              <a:rPr lang="ru-RU" sz="1400" dirty="0" smtClean="0"/>
              <a:t>- определение количества воды и аммиака в атмосфере;</a:t>
            </a:r>
          </a:p>
          <a:p>
            <a:r>
              <a:rPr lang="ru-RU" sz="1400" dirty="0" smtClean="0"/>
              <a:t>- изучение конвекции и профилей ветра в атмосфере;</a:t>
            </a:r>
          </a:p>
          <a:p>
            <a:r>
              <a:rPr lang="ru-RU" sz="1400" dirty="0" smtClean="0"/>
              <a:t>- исследование магнитного поля Юпитера.</a:t>
            </a:r>
            <a:endParaRPr lang="ru-RU" sz="14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5" name="Таблица 4"/>
          <p:cNvGraphicFramePr>
            <a:graphicFrameLocks noGrp="1"/>
          </p:cNvGraphicFramePr>
          <p:nvPr/>
        </p:nvGraphicFramePr>
        <p:xfrm>
          <a:off x="3357554" y="285728"/>
          <a:ext cx="2428892" cy="617220"/>
        </p:xfrm>
        <a:graphic>
          <a:graphicData uri="http://schemas.openxmlformats.org/drawingml/2006/table">
            <a:tbl>
              <a:tblPr/>
              <a:tblGrid>
                <a:gridCol w="2428892"/>
              </a:tblGrid>
              <a:tr h="324822">
                <a:tc>
                  <a:txBody>
                    <a:bodyPr/>
                    <a:lstStyle/>
                    <a:p>
                      <a:pPr algn="ctr" fontAlgn="b"/>
                      <a:r>
                        <a:rPr lang="ru-RU" sz="2000" b="1" i="0" u="none" strike="noStrike" dirty="0" smtClean="0">
                          <a:solidFill>
                            <a:schemeClr val="tx1"/>
                          </a:solidFill>
                          <a:latin typeface="Calibri"/>
                        </a:rPr>
                        <a:t>За пределы Солнечной системы…</a:t>
                      </a:r>
                    </a:p>
                  </a:txBody>
                  <a:tcPr marL="7620" marR="7620" marT="7620" marB="0" anchor="b">
                    <a:lnL>
                      <a:noFill/>
                    </a:lnL>
                    <a:lnR>
                      <a:noFill/>
                    </a:lnR>
                    <a:lnT>
                      <a:noFill/>
                    </a:lnT>
                    <a:lnB>
                      <a:noFill/>
                    </a:lnB>
                  </a:tcPr>
                </a:tc>
              </a:tr>
            </a:tbl>
          </a:graphicData>
        </a:graphic>
      </p:graphicFrame>
      <p:graphicFrame>
        <p:nvGraphicFramePr>
          <p:cNvPr id="6" name="Таблица 5"/>
          <p:cNvGraphicFramePr>
            <a:graphicFrameLocks noGrp="1"/>
          </p:cNvGraphicFramePr>
          <p:nvPr/>
        </p:nvGraphicFramePr>
        <p:xfrm>
          <a:off x="357158" y="1000108"/>
          <a:ext cx="8215369" cy="1706880"/>
        </p:xfrm>
        <a:graphic>
          <a:graphicData uri="http://schemas.openxmlformats.org/drawingml/2006/table">
            <a:tbl>
              <a:tblPr>
                <a:tableStyleId>{284E427A-3D55-4303-BF80-6455036E1DE7}</a:tableStyleId>
              </a:tblPr>
              <a:tblGrid>
                <a:gridCol w="1059415"/>
                <a:gridCol w="1798105"/>
                <a:gridCol w="1214446"/>
                <a:gridCol w="1071570"/>
                <a:gridCol w="1820154"/>
                <a:gridCol w="1251679"/>
              </a:tblGrid>
              <a:tr h="198120">
                <a:tc>
                  <a:txBody>
                    <a:bodyPr/>
                    <a:lstStyle/>
                    <a:p>
                      <a:pPr indent="0" algn="ctr">
                        <a:spcAft>
                          <a:spcPts val="0"/>
                        </a:spcAft>
                      </a:pPr>
                      <a:r>
                        <a:rPr lang="ru-RU" sz="1600" dirty="0"/>
                        <a:t>Дата запуска</a:t>
                      </a:r>
                      <a:endParaRPr lang="ru-RU" sz="1600" dirty="0">
                        <a:latin typeface="Times New Roman"/>
                        <a:ea typeface="Calibri"/>
                        <a:cs typeface="Arial Unicode MS"/>
                      </a:endParaRPr>
                    </a:p>
                  </a:txBody>
                  <a:tcPr marL="68580" marR="68580" marT="0" marB="0" anchor="ctr"/>
                </a:tc>
                <a:tc>
                  <a:txBody>
                    <a:bodyPr/>
                    <a:lstStyle/>
                    <a:p>
                      <a:pPr indent="0" algn="ctr">
                        <a:spcAft>
                          <a:spcPts val="0"/>
                        </a:spcAft>
                      </a:pPr>
                      <a:r>
                        <a:rPr lang="ru-RU" sz="1600"/>
                        <a:t>Название</a:t>
                      </a:r>
                      <a:endParaRPr lang="ru-RU" sz="1600">
                        <a:latin typeface="Times New Roman"/>
                        <a:ea typeface="Calibri"/>
                        <a:cs typeface="Arial Unicode MS"/>
                      </a:endParaRPr>
                    </a:p>
                  </a:txBody>
                  <a:tcPr marL="68580" marR="68580" marT="0" marB="0" anchor="ctr"/>
                </a:tc>
                <a:tc>
                  <a:txBody>
                    <a:bodyPr/>
                    <a:lstStyle/>
                    <a:p>
                      <a:pPr indent="0" algn="ctr">
                        <a:spcAft>
                          <a:spcPts val="0"/>
                        </a:spcAft>
                      </a:pPr>
                      <a:r>
                        <a:rPr lang="ru-RU" sz="1600"/>
                        <a:t>Масса, кг</a:t>
                      </a:r>
                      <a:endParaRPr lang="ru-RU" sz="1600">
                        <a:latin typeface="Times New Roman"/>
                        <a:ea typeface="Calibri"/>
                        <a:cs typeface="Arial Unicode MS"/>
                      </a:endParaRPr>
                    </a:p>
                  </a:txBody>
                  <a:tcPr marL="68580" marR="68580" marT="0" marB="0" anchor="ctr"/>
                </a:tc>
                <a:tc>
                  <a:txBody>
                    <a:bodyPr/>
                    <a:lstStyle/>
                    <a:p>
                      <a:pPr indent="0" algn="ctr">
                        <a:spcAft>
                          <a:spcPts val="0"/>
                        </a:spcAft>
                      </a:pPr>
                      <a:r>
                        <a:rPr lang="ru-RU" sz="1600"/>
                        <a:t>Срок службы</a:t>
                      </a:r>
                      <a:endParaRPr lang="ru-RU" sz="1600">
                        <a:latin typeface="Times New Roman"/>
                        <a:ea typeface="Calibri"/>
                        <a:cs typeface="Arial Unicode MS"/>
                      </a:endParaRPr>
                    </a:p>
                  </a:txBody>
                  <a:tcPr marL="68580" marR="68580" marT="0" marB="0" anchor="ctr"/>
                </a:tc>
                <a:tc>
                  <a:txBody>
                    <a:bodyPr/>
                    <a:lstStyle/>
                    <a:p>
                      <a:pPr indent="0" algn="ctr">
                        <a:spcAft>
                          <a:spcPts val="0"/>
                        </a:spcAft>
                      </a:pPr>
                      <a:r>
                        <a:rPr lang="ru-RU" sz="1600"/>
                        <a:t>Расстояние от Солнца, а.е.</a:t>
                      </a:r>
                      <a:endParaRPr lang="ru-RU" sz="1600">
                        <a:latin typeface="Times New Roman"/>
                        <a:ea typeface="Calibri"/>
                        <a:cs typeface="Arial Unicode MS"/>
                      </a:endParaRPr>
                    </a:p>
                  </a:txBody>
                  <a:tcPr marL="68580" marR="68580" marT="0" marB="0"/>
                </a:tc>
                <a:tc>
                  <a:txBody>
                    <a:bodyPr/>
                    <a:lstStyle/>
                    <a:p>
                      <a:pPr indent="0" algn="ctr">
                        <a:spcAft>
                          <a:spcPts val="0"/>
                        </a:spcAft>
                      </a:pPr>
                      <a:r>
                        <a:rPr lang="ru-RU" sz="1600"/>
                        <a:t>Статус</a:t>
                      </a:r>
                    </a:p>
                    <a:p>
                      <a:pPr indent="0" algn="ctr">
                        <a:spcAft>
                          <a:spcPts val="0"/>
                        </a:spcAft>
                      </a:pPr>
                      <a:r>
                        <a:rPr lang="ru-RU" sz="1600"/>
                        <a:t>полета</a:t>
                      </a:r>
                      <a:endParaRPr lang="ru-RU" sz="1600">
                        <a:latin typeface="Times New Roman"/>
                        <a:ea typeface="Calibri"/>
                        <a:cs typeface="Arial Unicode MS"/>
                      </a:endParaRPr>
                    </a:p>
                  </a:txBody>
                  <a:tcPr marL="68580" marR="68580" marT="0" marB="0" anchor="ctr"/>
                </a:tc>
              </a:tr>
              <a:tr h="198120">
                <a:tc>
                  <a:txBody>
                    <a:bodyPr/>
                    <a:lstStyle/>
                    <a:p>
                      <a:pPr indent="0" algn="ctr">
                        <a:spcAft>
                          <a:spcPts val="0"/>
                        </a:spcAft>
                      </a:pPr>
                      <a:r>
                        <a:rPr lang="ru-RU" sz="1600"/>
                        <a:t>03.03.72</a:t>
                      </a:r>
                      <a:endParaRPr lang="ru-RU" sz="1600">
                        <a:latin typeface="Times New Roman"/>
                        <a:ea typeface="Calibri"/>
                        <a:cs typeface="Arial Unicode MS"/>
                      </a:endParaRPr>
                    </a:p>
                  </a:txBody>
                  <a:tcPr marL="68580" marR="68580" marT="0" marB="0" anchor="ctr"/>
                </a:tc>
                <a:tc>
                  <a:txBody>
                    <a:bodyPr/>
                    <a:lstStyle/>
                    <a:p>
                      <a:pPr indent="0" algn="ctr">
                        <a:spcAft>
                          <a:spcPts val="0"/>
                        </a:spcAft>
                      </a:pPr>
                      <a:r>
                        <a:rPr lang="en-US" sz="1600"/>
                        <a:t>Pioneer 10</a:t>
                      </a:r>
                      <a:endParaRPr lang="ru-RU" sz="1600">
                        <a:latin typeface="Times New Roman"/>
                        <a:ea typeface="Calibri"/>
                        <a:cs typeface="Arial Unicode MS"/>
                      </a:endParaRPr>
                    </a:p>
                  </a:txBody>
                  <a:tcPr marL="68580" marR="68580" marT="0" marB="0" anchor="ctr"/>
                </a:tc>
                <a:tc>
                  <a:txBody>
                    <a:bodyPr/>
                    <a:lstStyle/>
                    <a:p>
                      <a:pPr indent="0" algn="ctr">
                        <a:spcAft>
                          <a:spcPts val="0"/>
                        </a:spcAft>
                      </a:pPr>
                      <a:r>
                        <a:rPr lang="ru-RU" sz="1600"/>
                        <a:t>258,0</a:t>
                      </a:r>
                      <a:endParaRPr lang="ru-RU" sz="1600">
                        <a:latin typeface="Times New Roman"/>
                        <a:ea typeface="Calibri"/>
                        <a:cs typeface="Arial Unicode MS"/>
                      </a:endParaRPr>
                    </a:p>
                  </a:txBody>
                  <a:tcPr marL="68580" marR="68580" marT="0" marB="0" anchor="ctr"/>
                </a:tc>
                <a:tc>
                  <a:txBody>
                    <a:bodyPr/>
                    <a:lstStyle/>
                    <a:p>
                      <a:pPr indent="0" algn="ctr">
                        <a:spcAft>
                          <a:spcPts val="0"/>
                        </a:spcAft>
                      </a:pPr>
                      <a:r>
                        <a:rPr lang="ru-RU" sz="1600"/>
                        <a:t>31,7 лет</a:t>
                      </a:r>
                      <a:endParaRPr lang="ru-RU" sz="1600">
                        <a:latin typeface="Times New Roman"/>
                        <a:ea typeface="Calibri"/>
                        <a:cs typeface="Arial Unicode MS"/>
                      </a:endParaRPr>
                    </a:p>
                  </a:txBody>
                  <a:tcPr marL="68580" marR="68580" marT="0" marB="0" anchor="ctr"/>
                </a:tc>
                <a:tc>
                  <a:txBody>
                    <a:bodyPr/>
                    <a:lstStyle/>
                    <a:p>
                      <a:pPr indent="0" algn="ctr">
                        <a:spcAft>
                          <a:spcPts val="0"/>
                        </a:spcAft>
                      </a:pPr>
                      <a:r>
                        <a:rPr lang="ru-RU" sz="1600"/>
                        <a:t>127,292</a:t>
                      </a:r>
                      <a:endParaRPr lang="ru-RU" sz="1600">
                        <a:latin typeface="Times New Roman"/>
                        <a:ea typeface="Calibri"/>
                        <a:cs typeface="Arial Unicode MS"/>
                      </a:endParaRPr>
                    </a:p>
                  </a:txBody>
                  <a:tcPr marL="68580" marR="68580" marT="0" marB="0"/>
                </a:tc>
                <a:tc>
                  <a:txBody>
                    <a:bodyPr/>
                    <a:lstStyle/>
                    <a:p>
                      <a:pPr indent="0" algn="ctr">
                        <a:spcAft>
                          <a:spcPts val="0"/>
                        </a:spcAft>
                      </a:pPr>
                      <a:r>
                        <a:rPr lang="ru-RU" sz="1600">
                          <a:solidFill>
                            <a:srgbClr val="FF0000"/>
                          </a:solidFill>
                        </a:rPr>
                        <a:t>завершен</a:t>
                      </a:r>
                      <a:endParaRPr lang="ru-RU" sz="1600">
                        <a:solidFill>
                          <a:srgbClr val="FF0000"/>
                        </a:solidFill>
                        <a:latin typeface="Times New Roman"/>
                        <a:ea typeface="Calibri"/>
                        <a:cs typeface="Arial Unicode MS"/>
                      </a:endParaRPr>
                    </a:p>
                  </a:txBody>
                  <a:tcPr marL="68580" marR="68580" marT="0" marB="0" anchor="ctr"/>
                </a:tc>
              </a:tr>
              <a:tr h="198120">
                <a:tc>
                  <a:txBody>
                    <a:bodyPr/>
                    <a:lstStyle/>
                    <a:p>
                      <a:pPr indent="0" algn="ctr">
                        <a:spcAft>
                          <a:spcPts val="0"/>
                        </a:spcAft>
                      </a:pPr>
                      <a:r>
                        <a:rPr lang="ru-RU" sz="1600"/>
                        <a:t>06.04.73</a:t>
                      </a:r>
                      <a:endParaRPr lang="ru-RU" sz="1600">
                        <a:latin typeface="Times New Roman"/>
                        <a:ea typeface="Calibri"/>
                        <a:cs typeface="Arial Unicode MS"/>
                      </a:endParaRPr>
                    </a:p>
                  </a:txBody>
                  <a:tcPr marL="68580" marR="68580" marT="0" marB="0" anchor="ctr"/>
                </a:tc>
                <a:tc>
                  <a:txBody>
                    <a:bodyPr/>
                    <a:lstStyle/>
                    <a:p>
                      <a:pPr indent="0" algn="ctr">
                        <a:spcAft>
                          <a:spcPts val="0"/>
                        </a:spcAft>
                      </a:pPr>
                      <a:r>
                        <a:rPr lang="en-US" sz="1600"/>
                        <a:t>Pioneer 11</a:t>
                      </a:r>
                      <a:endParaRPr lang="ru-RU" sz="1600">
                        <a:latin typeface="Times New Roman"/>
                        <a:ea typeface="Calibri"/>
                        <a:cs typeface="Arial Unicode MS"/>
                      </a:endParaRPr>
                    </a:p>
                  </a:txBody>
                  <a:tcPr marL="68580" marR="68580" marT="0" marB="0" anchor="ctr"/>
                </a:tc>
                <a:tc>
                  <a:txBody>
                    <a:bodyPr/>
                    <a:lstStyle/>
                    <a:p>
                      <a:pPr indent="0" algn="ctr">
                        <a:spcAft>
                          <a:spcPts val="0"/>
                        </a:spcAft>
                      </a:pPr>
                      <a:r>
                        <a:rPr lang="ru-RU" sz="1600"/>
                        <a:t>258,5</a:t>
                      </a:r>
                      <a:endParaRPr lang="ru-RU" sz="1600">
                        <a:latin typeface="Times New Roman"/>
                        <a:ea typeface="Calibri"/>
                        <a:cs typeface="Arial Unicode MS"/>
                      </a:endParaRPr>
                    </a:p>
                  </a:txBody>
                  <a:tcPr marL="68580" marR="68580" marT="0" marB="0" anchor="ctr"/>
                </a:tc>
                <a:tc>
                  <a:txBody>
                    <a:bodyPr/>
                    <a:lstStyle/>
                    <a:p>
                      <a:pPr indent="0" algn="ctr">
                        <a:spcAft>
                          <a:spcPts val="0"/>
                        </a:spcAft>
                      </a:pPr>
                      <a:r>
                        <a:rPr lang="ru-RU" sz="1600"/>
                        <a:t>22,5 лет</a:t>
                      </a:r>
                      <a:endParaRPr lang="ru-RU" sz="1600">
                        <a:latin typeface="Times New Roman"/>
                        <a:ea typeface="Calibri"/>
                        <a:cs typeface="Arial Unicode MS"/>
                      </a:endParaRPr>
                    </a:p>
                  </a:txBody>
                  <a:tcPr marL="68580" marR="68580" marT="0" marB="0" anchor="ctr"/>
                </a:tc>
                <a:tc>
                  <a:txBody>
                    <a:bodyPr/>
                    <a:lstStyle/>
                    <a:p>
                      <a:pPr indent="0" algn="ctr">
                        <a:spcAft>
                          <a:spcPts val="0"/>
                        </a:spcAft>
                      </a:pPr>
                      <a:r>
                        <a:rPr lang="ru-RU" sz="1600"/>
                        <a:t>105,667</a:t>
                      </a:r>
                      <a:endParaRPr lang="ru-RU" sz="1600">
                        <a:latin typeface="Times New Roman"/>
                        <a:ea typeface="Calibri"/>
                        <a:cs typeface="Arial Unicode MS"/>
                      </a:endParaRPr>
                    </a:p>
                  </a:txBody>
                  <a:tcPr marL="68580" marR="68580" marT="0" marB="0"/>
                </a:tc>
                <a:tc>
                  <a:txBody>
                    <a:bodyPr/>
                    <a:lstStyle/>
                    <a:p>
                      <a:pPr indent="0" algn="ctr">
                        <a:spcAft>
                          <a:spcPts val="0"/>
                        </a:spcAft>
                      </a:pPr>
                      <a:r>
                        <a:rPr lang="ru-RU" sz="1600" dirty="0">
                          <a:solidFill>
                            <a:srgbClr val="FF0000"/>
                          </a:solidFill>
                        </a:rPr>
                        <a:t>завершен</a:t>
                      </a:r>
                      <a:endParaRPr lang="ru-RU" sz="1600" dirty="0">
                        <a:solidFill>
                          <a:srgbClr val="FF0000"/>
                        </a:solidFill>
                        <a:latin typeface="Times New Roman"/>
                        <a:ea typeface="Calibri"/>
                        <a:cs typeface="Arial Unicode MS"/>
                      </a:endParaRPr>
                    </a:p>
                  </a:txBody>
                  <a:tcPr marL="68580" marR="68580" marT="0" marB="0" anchor="ctr"/>
                </a:tc>
              </a:tr>
              <a:tr h="198120">
                <a:tc>
                  <a:txBody>
                    <a:bodyPr/>
                    <a:lstStyle/>
                    <a:p>
                      <a:pPr indent="0" algn="ctr">
                        <a:spcAft>
                          <a:spcPts val="0"/>
                        </a:spcAft>
                      </a:pPr>
                      <a:r>
                        <a:rPr lang="ru-RU" sz="1600"/>
                        <a:t>20.08.77</a:t>
                      </a:r>
                      <a:endParaRPr lang="ru-RU" sz="1600">
                        <a:latin typeface="Times New Roman"/>
                        <a:ea typeface="Calibri"/>
                        <a:cs typeface="Arial Unicode MS"/>
                      </a:endParaRPr>
                    </a:p>
                  </a:txBody>
                  <a:tcPr marL="68580" marR="68580" marT="0" marB="0" anchor="ctr"/>
                </a:tc>
                <a:tc>
                  <a:txBody>
                    <a:bodyPr/>
                    <a:lstStyle/>
                    <a:p>
                      <a:pPr indent="0" algn="ctr">
                        <a:spcAft>
                          <a:spcPts val="0"/>
                        </a:spcAft>
                      </a:pPr>
                      <a:r>
                        <a:rPr lang="en-US" sz="1600"/>
                        <a:t>Voyager 2</a:t>
                      </a:r>
                      <a:endParaRPr lang="ru-RU" sz="1600">
                        <a:latin typeface="Times New Roman"/>
                        <a:ea typeface="Calibri"/>
                        <a:cs typeface="Arial Unicode MS"/>
                      </a:endParaRPr>
                    </a:p>
                  </a:txBody>
                  <a:tcPr marL="68580" marR="68580" marT="0" marB="0" anchor="ctr"/>
                </a:tc>
                <a:tc>
                  <a:txBody>
                    <a:bodyPr/>
                    <a:lstStyle/>
                    <a:p>
                      <a:pPr indent="0" algn="ctr">
                        <a:spcAft>
                          <a:spcPts val="0"/>
                        </a:spcAft>
                      </a:pPr>
                      <a:r>
                        <a:rPr lang="ru-RU" sz="1600"/>
                        <a:t>721,9</a:t>
                      </a:r>
                      <a:endParaRPr lang="ru-RU" sz="1600">
                        <a:latin typeface="Times New Roman"/>
                        <a:ea typeface="Calibri"/>
                        <a:cs typeface="Arial Unicode MS"/>
                      </a:endParaRPr>
                    </a:p>
                  </a:txBody>
                  <a:tcPr marL="68580" marR="68580" marT="0" marB="0" anchor="ctr"/>
                </a:tc>
                <a:tc>
                  <a:txBody>
                    <a:bodyPr/>
                    <a:lstStyle/>
                    <a:p>
                      <a:pPr indent="0" algn="ctr">
                        <a:spcAft>
                          <a:spcPts val="0"/>
                        </a:spcAft>
                      </a:pPr>
                      <a:r>
                        <a:rPr lang="ru-RU" sz="1600"/>
                        <a:t>43,2 лет</a:t>
                      </a:r>
                      <a:endParaRPr lang="ru-RU" sz="1600">
                        <a:latin typeface="Times New Roman"/>
                        <a:ea typeface="Calibri"/>
                        <a:cs typeface="Arial Unicode MS"/>
                      </a:endParaRPr>
                    </a:p>
                  </a:txBody>
                  <a:tcPr marL="68580" marR="68580" marT="0" marB="0" anchor="ctr"/>
                </a:tc>
                <a:tc>
                  <a:txBody>
                    <a:bodyPr/>
                    <a:lstStyle/>
                    <a:p>
                      <a:pPr indent="0" algn="ctr">
                        <a:spcAft>
                          <a:spcPts val="0"/>
                        </a:spcAft>
                      </a:pPr>
                      <a:r>
                        <a:rPr lang="ru-RU" sz="1600"/>
                        <a:t>125,421</a:t>
                      </a:r>
                      <a:endParaRPr lang="ru-RU" sz="1600">
                        <a:latin typeface="Times New Roman"/>
                        <a:ea typeface="Calibri"/>
                        <a:cs typeface="Arial Unicode MS"/>
                      </a:endParaRPr>
                    </a:p>
                  </a:txBody>
                  <a:tcPr marL="68580" marR="68580" marT="0" marB="0"/>
                </a:tc>
                <a:tc>
                  <a:txBody>
                    <a:bodyPr/>
                    <a:lstStyle/>
                    <a:p>
                      <a:pPr indent="0" algn="ctr">
                        <a:spcAft>
                          <a:spcPts val="0"/>
                        </a:spcAft>
                      </a:pPr>
                      <a:r>
                        <a:rPr lang="ru-RU" sz="1600">
                          <a:solidFill>
                            <a:srgbClr val="00B050"/>
                          </a:solidFill>
                        </a:rPr>
                        <a:t>в работе</a:t>
                      </a:r>
                      <a:endParaRPr lang="ru-RU" sz="1600">
                        <a:solidFill>
                          <a:srgbClr val="00B050"/>
                        </a:solidFill>
                        <a:latin typeface="Times New Roman"/>
                        <a:ea typeface="Calibri"/>
                        <a:cs typeface="Arial Unicode MS"/>
                      </a:endParaRPr>
                    </a:p>
                  </a:txBody>
                  <a:tcPr marL="68580" marR="68580" marT="0" marB="0" anchor="ctr"/>
                </a:tc>
              </a:tr>
              <a:tr h="198120">
                <a:tc>
                  <a:txBody>
                    <a:bodyPr/>
                    <a:lstStyle/>
                    <a:p>
                      <a:pPr indent="0" algn="ctr">
                        <a:spcAft>
                          <a:spcPts val="0"/>
                        </a:spcAft>
                      </a:pPr>
                      <a:r>
                        <a:rPr lang="ru-RU" sz="1600"/>
                        <a:t>05.09.77</a:t>
                      </a:r>
                      <a:endParaRPr lang="ru-RU" sz="1600">
                        <a:latin typeface="Times New Roman"/>
                        <a:ea typeface="Calibri"/>
                        <a:cs typeface="Arial Unicode MS"/>
                      </a:endParaRPr>
                    </a:p>
                  </a:txBody>
                  <a:tcPr marL="68580" marR="68580" marT="0" marB="0" anchor="ctr"/>
                </a:tc>
                <a:tc>
                  <a:txBody>
                    <a:bodyPr/>
                    <a:lstStyle/>
                    <a:p>
                      <a:pPr indent="0" algn="ctr">
                        <a:spcAft>
                          <a:spcPts val="0"/>
                        </a:spcAft>
                      </a:pPr>
                      <a:r>
                        <a:rPr lang="en-US" sz="1600"/>
                        <a:t>Voyager 1</a:t>
                      </a:r>
                      <a:endParaRPr lang="ru-RU" sz="1600">
                        <a:latin typeface="Times New Roman"/>
                        <a:ea typeface="Calibri"/>
                        <a:cs typeface="Arial Unicode MS"/>
                      </a:endParaRPr>
                    </a:p>
                  </a:txBody>
                  <a:tcPr marL="68580" marR="68580" marT="0" marB="0" anchor="ctr"/>
                </a:tc>
                <a:tc>
                  <a:txBody>
                    <a:bodyPr/>
                    <a:lstStyle/>
                    <a:p>
                      <a:pPr indent="0" algn="ctr">
                        <a:spcAft>
                          <a:spcPts val="0"/>
                        </a:spcAft>
                      </a:pPr>
                      <a:r>
                        <a:rPr lang="ru-RU" sz="1600" dirty="0"/>
                        <a:t>721,9</a:t>
                      </a:r>
                      <a:endParaRPr lang="ru-RU" sz="1600" dirty="0">
                        <a:latin typeface="Times New Roman"/>
                        <a:ea typeface="Calibri"/>
                        <a:cs typeface="Arial Unicode MS"/>
                      </a:endParaRPr>
                    </a:p>
                  </a:txBody>
                  <a:tcPr marL="68580" marR="68580" marT="0" marB="0" anchor="ctr"/>
                </a:tc>
                <a:tc>
                  <a:txBody>
                    <a:bodyPr/>
                    <a:lstStyle/>
                    <a:p>
                      <a:pPr indent="0" algn="ctr">
                        <a:spcAft>
                          <a:spcPts val="0"/>
                        </a:spcAft>
                      </a:pPr>
                      <a:r>
                        <a:rPr lang="ru-RU" sz="1600"/>
                        <a:t>43,2 лет</a:t>
                      </a:r>
                      <a:endParaRPr lang="ru-RU" sz="1600">
                        <a:latin typeface="Times New Roman"/>
                        <a:ea typeface="Calibri"/>
                        <a:cs typeface="Arial Unicode MS"/>
                      </a:endParaRPr>
                    </a:p>
                  </a:txBody>
                  <a:tcPr marL="68580" marR="68580" marT="0" marB="0" anchor="ctr"/>
                </a:tc>
                <a:tc>
                  <a:txBody>
                    <a:bodyPr/>
                    <a:lstStyle/>
                    <a:p>
                      <a:pPr indent="0" algn="ctr">
                        <a:spcAft>
                          <a:spcPts val="0"/>
                        </a:spcAft>
                      </a:pPr>
                      <a:r>
                        <a:rPr lang="ru-RU" sz="1600"/>
                        <a:t>151,049</a:t>
                      </a:r>
                      <a:endParaRPr lang="ru-RU" sz="1600">
                        <a:latin typeface="Times New Roman"/>
                        <a:ea typeface="Calibri"/>
                        <a:cs typeface="Arial Unicode MS"/>
                      </a:endParaRPr>
                    </a:p>
                  </a:txBody>
                  <a:tcPr marL="68580" marR="68580" marT="0" marB="0"/>
                </a:tc>
                <a:tc>
                  <a:txBody>
                    <a:bodyPr/>
                    <a:lstStyle/>
                    <a:p>
                      <a:pPr indent="0" algn="ctr">
                        <a:spcAft>
                          <a:spcPts val="0"/>
                        </a:spcAft>
                      </a:pPr>
                      <a:r>
                        <a:rPr lang="ru-RU" sz="1600">
                          <a:solidFill>
                            <a:srgbClr val="00B050"/>
                          </a:solidFill>
                        </a:rPr>
                        <a:t>в работе</a:t>
                      </a:r>
                      <a:endParaRPr lang="ru-RU" sz="1600">
                        <a:solidFill>
                          <a:srgbClr val="00B050"/>
                        </a:solidFill>
                        <a:latin typeface="Times New Roman"/>
                        <a:ea typeface="Calibri"/>
                        <a:cs typeface="Arial Unicode MS"/>
                      </a:endParaRPr>
                    </a:p>
                  </a:txBody>
                  <a:tcPr marL="68580" marR="68580" marT="0" marB="0" anchor="ctr"/>
                </a:tc>
              </a:tr>
              <a:tr h="198120">
                <a:tc>
                  <a:txBody>
                    <a:bodyPr/>
                    <a:lstStyle/>
                    <a:p>
                      <a:pPr indent="0" algn="ctr">
                        <a:spcAft>
                          <a:spcPts val="0"/>
                        </a:spcAft>
                      </a:pPr>
                      <a:r>
                        <a:rPr lang="ru-RU" sz="1600"/>
                        <a:t>19.01.06</a:t>
                      </a:r>
                      <a:endParaRPr lang="ru-RU" sz="1600">
                        <a:latin typeface="Times New Roman"/>
                        <a:ea typeface="Calibri"/>
                        <a:cs typeface="Arial Unicode MS"/>
                      </a:endParaRPr>
                    </a:p>
                  </a:txBody>
                  <a:tcPr marL="68580" marR="68580" marT="0" marB="0" anchor="ctr"/>
                </a:tc>
                <a:tc>
                  <a:txBody>
                    <a:bodyPr/>
                    <a:lstStyle/>
                    <a:p>
                      <a:pPr indent="0" algn="ctr">
                        <a:spcAft>
                          <a:spcPts val="0"/>
                        </a:spcAft>
                      </a:pPr>
                      <a:r>
                        <a:rPr lang="en-US" sz="1600"/>
                        <a:t>New Horizons</a:t>
                      </a:r>
                      <a:endParaRPr lang="ru-RU" sz="1600">
                        <a:latin typeface="Times New Roman"/>
                        <a:ea typeface="Calibri"/>
                        <a:cs typeface="Arial Unicode MS"/>
                      </a:endParaRPr>
                    </a:p>
                  </a:txBody>
                  <a:tcPr marL="68580" marR="68580" marT="0" marB="0" anchor="ctr"/>
                </a:tc>
                <a:tc>
                  <a:txBody>
                    <a:bodyPr/>
                    <a:lstStyle/>
                    <a:p>
                      <a:pPr indent="0" algn="ctr">
                        <a:spcAft>
                          <a:spcPts val="0"/>
                        </a:spcAft>
                      </a:pPr>
                      <a:r>
                        <a:rPr lang="ru-RU" sz="1600"/>
                        <a:t>478,0</a:t>
                      </a:r>
                      <a:endParaRPr lang="ru-RU" sz="1600">
                        <a:latin typeface="Times New Roman"/>
                        <a:ea typeface="Calibri"/>
                        <a:cs typeface="Arial Unicode MS"/>
                      </a:endParaRPr>
                    </a:p>
                  </a:txBody>
                  <a:tcPr marL="68580" marR="68580" marT="0" marB="0" anchor="ctr"/>
                </a:tc>
                <a:tc>
                  <a:txBody>
                    <a:bodyPr/>
                    <a:lstStyle/>
                    <a:p>
                      <a:pPr indent="0" algn="ctr">
                        <a:spcAft>
                          <a:spcPts val="0"/>
                        </a:spcAft>
                      </a:pPr>
                      <a:r>
                        <a:rPr lang="ru-RU" sz="1600" dirty="0"/>
                        <a:t>14,8 лет</a:t>
                      </a:r>
                      <a:endParaRPr lang="ru-RU" sz="1600" dirty="0">
                        <a:latin typeface="Times New Roman"/>
                        <a:ea typeface="Calibri"/>
                        <a:cs typeface="Arial Unicode MS"/>
                      </a:endParaRPr>
                    </a:p>
                  </a:txBody>
                  <a:tcPr marL="68580" marR="68580" marT="0" marB="0" anchor="ctr"/>
                </a:tc>
                <a:tc>
                  <a:txBody>
                    <a:bodyPr/>
                    <a:lstStyle/>
                    <a:p>
                      <a:pPr indent="0" algn="ctr">
                        <a:spcAft>
                          <a:spcPts val="0"/>
                        </a:spcAft>
                      </a:pPr>
                      <a:r>
                        <a:rPr lang="ru-RU" sz="1600"/>
                        <a:t>48,772</a:t>
                      </a:r>
                      <a:endParaRPr lang="ru-RU" sz="1600">
                        <a:latin typeface="Times New Roman"/>
                        <a:ea typeface="Calibri"/>
                        <a:cs typeface="Arial Unicode MS"/>
                      </a:endParaRPr>
                    </a:p>
                  </a:txBody>
                  <a:tcPr marL="68580" marR="68580" marT="0" marB="0"/>
                </a:tc>
                <a:tc>
                  <a:txBody>
                    <a:bodyPr/>
                    <a:lstStyle/>
                    <a:p>
                      <a:pPr indent="0" algn="ctr">
                        <a:spcAft>
                          <a:spcPts val="0"/>
                        </a:spcAft>
                      </a:pPr>
                      <a:r>
                        <a:rPr lang="ru-RU" sz="1600" dirty="0">
                          <a:solidFill>
                            <a:srgbClr val="00B050"/>
                          </a:solidFill>
                        </a:rPr>
                        <a:t>в работе</a:t>
                      </a:r>
                      <a:endParaRPr lang="ru-RU" sz="1600" dirty="0">
                        <a:solidFill>
                          <a:srgbClr val="00B050"/>
                        </a:solidFill>
                        <a:latin typeface="Times New Roman"/>
                        <a:ea typeface="Calibri"/>
                        <a:cs typeface="Arial Unicode MS"/>
                      </a:endParaRPr>
                    </a:p>
                  </a:txBody>
                  <a:tcPr marL="68580" marR="68580" marT="0" marB="0" anchor="ctr"/>
                </a:tc>
              </a:tr>
            </a:tbl>
          </a:graphicData>
        </a:graphic>
      </p:graphicFrame>
      <p:pic>
        <p:nvPicPr>
          <p:cNvPr id="2049" name="Picture 1"/>
          <p:cNvPicPr>
            <a:picLocks noChangeAspect="1" noChangeArrowheads="1"/>
          </p:cNvPicPr>
          <p:nvPr/>
        </p:nvPicPr>
        <p:blipFill>
          <a:blip r:embed="rId5" cstate="print"/>
          <a:srcRect/>
          <a:stretch>
            <a:fillRect/>
          </a:stretch>
        </p:blipFill>
        <p:spPr bwMode="auto">
          <a:xfrm>
            <a:off x="1357290" y="2857496"/>
            <a:ext cx="6143668" cy="32338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5" name="Таблица 4"/>
          <p:cNvGraphicFramePr>
            <a:graphicFrameLocks noGrp="1"/>
          </p:cNvGraphicFramePr>
          <p:nvPr/>
        </p:nvGraphicFramePr>
        <p:xfrm>
          <a:off x="500034" y="285728"/>
          <a:ext cx="8286808" cy="312420"/>
        </p:xfrm>
        <a:graphic>
          <a:graphicData uri="http://schemas.openxmlformats.org/drawingml/2006/table">
            <a:tbl>
              <a:tblPr/>
              <a:tblGrid>
                <a:gridCol w="8286808"/>
              </a:tblGrid>
              <a:tr h="182880">
                <a:tc>
                  <a:txBody>
                    <a:bodyPr/>
                    <a:lstStyle/>
                    <a:p>
                      <a:pPr algn="ctr"/>
                      <a:r>
                        <a:rPr lang="ru-RU" sz="2000" b="1" dirty="0" smtClean="0"/>
                        <a:t>Пионер 10</a:t>
                      </a:r>
                      <a:r>
                        <a:rPr lang="en-US" sz="2000" b="1" dirty="0" smtClean="0"/>
                        <a:t> &amp; </a:t>
                      </a:r>
                      <a:r>
                        <a:rPr lang="ru-RU" sz="2000" b="1" dirty="0" smtClean="0"/>
                        <a:t>11</a:t>
                      </a:r>
                    </a:p>
                  </a:txBody>
                  <a:tcPr marL="7620" marR="7620" marT="7620" marB="0" anchor="b">
                    <a:lnL>
                      <a:noFill/>
                    </a:lnL>
                    <a:lnR>
                      <a:noFill/>
                    </a:lnR>
                    <a:lnT>
                      <a:noFill/>
                    </a:lnT>
                    <a:lnB>
                      <a:noFill/>
                    </a:lnB>
                  </a:tcPr>
                </a:tc>
              </a:tr>
            </a:tbl>
          </a:graphicData>
        </a:graphic>
      </p:graphicFrame>
      <p:pic>
        <p:nvPicPr>
          <p:cNvPr id="89090" name="Picture 2" descr="https://img-s2.onedio.com/id-57372bc4e3ba59711af68fd9/rev-0/raw/s-44198e49ad370d129a265806f23fc2d0733f1d9d.jpg"/>
          <p:cNvPicPr>
            <a:picLocks noChangeAspect="1" noChangeArrowheads="1"/>
          </p:cNvPicPr>
          <p:nvPr/>
        </p:nvPicPr>
        <p:blipFill>
          <a:blip r:embed="rId5" cstate="print"/>
          <a:srcRect/>
          <a:stretch>
            <a:fillRect/>
          </a:stretch>
        </p:blipFill>
        <p:spPr bwMode="auto">
          <a:xfrm>
            <a:off x="1000100" y="1285860"/>
            <a:ext cx="2880000" cy="2036926"/>
          </a:xfrm>
          <a:prstGeom prst="rect">
            <a:avLst/>
          </a:prstGeom>
          <a:noFill/>
        </p:spPr>
      </p:pic>
      <p:pic>
        <p:nvPicPr>
          <p:cNvPr id="89092" name="Picture 4" descr="https://img-new.cgtrader.com/items/147509/pioneer_11_3d_model_3ds_c4d_lwo_lw_lws_ma_mb_obj_hrc_xsi_max__5ff02492-11ee-41be-b653-0d85397d10c0.jpg"/>
          <p:cNvPicPr>
            <a:picLocks noChangeAspect="1" noChangeArrowheads="1"/>
          </p:cNvPicPr>
          <p:nvPr/>
        </p:nvPicPr>
        <p:blipFill>
          <a:blip r:embed="rId6" cstate="print"/>
          <a:srcRect/>
          <a:stretch>
            <a:fillRect/>
          </a:stretch>
        </p:blipFill>
        <p:spPr bwMode="auto">
          <a:xfrm>
            <a:off x="5143504" y="1214422"/>
            <a:ext cx="2880000" cy="2160000"/>
          </a:xfrm>
          <a:prstGeom prst="rect">
            <a:avLst/>
          </a:prstGeom>
          <a:noFill/>
        </p:spPr>
      </p:pic>
      <p:sp>
        <p:nvSpPr>
          <p:cNvPr id="12" name="Прямоугольник 11"/>
          <p:cNvSpPr/>
          <p:nvPr/>
        </p:nvSpPr>
        <p:spPr>
          <a:xfrm>
            <a:off x="1000100" y="3500438"/>
            <a:ext cx="2857520" cy="923330"/>
          </a:xfrm>
          <a:prstGeom prst="rect">
            <a:avLst/>
          </a:prstGeom>
        </p:spPr>
        <p:txBody>
          <a:bodyPr wrap="square">
            <a:spAutoFit/>
          </a:bodyPr>
          <a:lstStyle/>
          <a:p>
            <a:r>
              <a:rPr lang="ru-RU" dirty="0" smtClean="0"/>
              <a:t>4 декабря 1973 года – пролет Юпитера .</a:t>
            </a:r>
          </a:p>
          <a:p>
            <a:r>
              <a:rPr lang="ru-RU" dirty="0" smtClean="0"/>
              <a:t>132 тыс. км от облаков.</a:t>
            </a:r>
            <a:endParaRPr lang="ru-RU" dirty="0"/>
          </a:p>
        </p:txBody>
      </p:sp>
      <p:sp>
        <p:nvSpPr>
          <p:cNvPr id="16" name="Прямоугольник 15"/>
          <p:cNvSpPr/>
          <p:nvPr/>
        </p:nvSpPr>
        <p:spPr>
          <a:xfrm>
            <a:off x="5143504" y="3500438"/>
            <a:ext cx="2786082" cy="923330"/>
          </a:xfrm>
          <a:prstGeom prst="rect">
            <a:avLst/>
          </a:prstGeom>
        </p:spPr>
        <p:txBody>
          <a:bodyPr wrap="square">
            <a:spAutoFit/>
          </a:bodyPr>
          <a:lstStyle/>
          <a:p>
            <a:r>
              <a:rPr lang="ru-RU" dirty="0" smtClean="0"/>
              <a:t>декабрь 1974 года – пролет Юпитера .</a:t>
            </a:r>
          </a:p>
          <a:p>
            <a:r>
              <a:rPr lang="en-US" dirty="0" smtClean="0"/>
              <a:t>40</a:t>
            </a:r>
            <a:r>
              <a:rPr lang="ru-RU" dirty="0" smtClean="0"/>
              <a:t> тыс. км от облаков.</a:t>
            </a:r>
            <a:endParaRPr lang="ru-RU" dirty="0"/>
          </a:p>
        </p:txBody>
      </p:sp>
      <p:sp>
        <p:nvSpPr>
          <p:cNvPr id="17" name="Прямоугольник 16"/>
          <p:cNvSpPr/>
          <p:nvPr/>
        </p:nvSpPr>
        <p:spPr>
          <a:xfrm>
            <a:off x="5214942" y="4500570"/>
            <a:ext cx="2786082" cy="923330"/>
          </a:xfrm>
          <a:prstGeom prst="rect">
            <a:avLst/>
          </a:prstGeom>
        </p:spPr>
        <p:txBody>
          <a:bodyPr wrap="square">
            <a:spAutoFit/>
          </a:bodyPr>
          <a:lstStyle/>
          <a:p>
            <a:r>
              <a:rPr lang="ru-RU" dirty="0" smtClean="0"/>
              <a:t>1 сентября 1979 года – пролет Сатурна.</a:t>
            </a:r>
          </a:p>
          <a:p>
            <a:r>
              <a:rPr lang="ru-RU" dirty="0" smtClean="0"/>
              <a:t>2</a:t>
            </a:r>
            <a:r>
              <a:rPr lang="en-US" dirty="0" smtClean="0"/>
              <a:t>0</a:t>
            </a:r>
            <a:r>
              <a:rPr lang="ru-RU" dirty="0" smtClean="0"/>
              <a:t> тыс. км от облаков.</a:t>
            </a:r>
            <a:endParaRPr lang="ru-RU"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5" name="Таблица 4"/>
          <p:cNvGraphicFramePr>
            <a:graphicFrameLocks noGrp="1"/>
          </p:cNvGraphicFramePr>
          <p:nvPr/>
        </p:nvGraphicFramePr>
        <p:xfrm>
          <a:off x="500034" y="285728"/>
          <a:ext cx="8286808" cy="312420"/>
        </p:xfrm>
        <a:graphic>
          <a:graphicData uri="http://schemas.openxmlformats.org/drawingml/2006/table">
            <a:tbl>
              <a:tblPr/>
              <a:tblGrid>
                <a:gridCol w="8286808"/>
              </a:tblGrid>
              <a:tr h="182880">
                <a:tc>
                  <a:txBody>
                    <a:bodyPr/>
                    <a:lstStyle/>
                    <a:p>
                      <a:pPr algn="ctr"/>
                      <a:r>
                        <a:rPr lang="ru-RU" sz="2000" b="1" dirty="0" smtClean="0"/>
                        <a:t>Вояджер 2</a:t>
                      </a:r>
                      <a:r>
                        <a:rPr lang="en-US" sz="2000" b="1" dirty="0" smtClean="0"/>
                        <a:t> &amp; </a:t>
                      </a:r>
                      <a:r>
                        <a:rPr lang="ru-RU" sz="2000" b="1" dirty="0" smtClean="0"/>
                        <a:t>1</a:t>
                      </a:r>
                    </a:p>
                  </a:txBody>
                  <a:tcPr marL="7620" marR="7620" marT="7620" marB="0" anchor="b">
                    <a:lnL>
                      <a:noFill/>
                    </a:lnL>
                    <a:lnR>
                      <a:noFill/>
                    </a:lnR>
                    <a:lnT>
                      <a:noFill/>
                    </a:lnT>
                    <a:lnB>
                      <a:noFill/>
                    </a:lnB>
                  </a:tcPr>
                </a:tc>
              </a:tr>
            </a:tbl>
          </a:graphicData>
        </a:graphic>
      </p:graphicFrame>
      <p:sp>
        <p:nvSpPr>
          <p:cNvPr id="11" name="Прямоугольник 10"/>
          <p:cNvSpPr/>
          <p:nvPr/>
        </p:nvSpPr>
        <p:spPr>
          <a:xfrm>
            <a:off x="428596" y="3500438"/>
            <a:ext cx="3500462" cy="461665"/>
          </a:xfrm>
          <a:prstGeom prst="rect">
            <a:avLst/>
          </a:prstGeom>
        </p:spPr>
        <p:txBody>
          <a:bodyPr wrap="square">
            <a:spAutoFit/>
          </a:bodyPr>
          <a:lstStyle/>
          <a:p>
            <a:r>
              <a:rPr lang="ru-RU" sz="1200" dirty="0" smtClean="0"/>
              <a:t>9 июля 1979 года — максимальное сближение с Юпитером (71,4 тыс. км).</a:t>
            </a:r>
            <a:endParaRPr lang="ru-RU" sz="1200" dirty="0"/>
          </a:p>
        </p:txBody>
      </p:sp>
      <p:sp>
        <p:nvSpPr>
          <p:cNvPr id="13" name="Прямоугольник 12"/>
          <p:cNvSpPr/>
          <p:nvPr/>
        </p:nvSpPr>
        <p:spPr>
          <a:xfrm>
            <a:off x="5072066" y="4071942"/>
            <a:ext cx="3500462" cy="461665"/>
          </a:xfrm>
          <a:prstGeom prst="rect">
            <a:avLst/>
          </a:prstGeom>
        </p:spPr>
        <p:txBody>
          <a:bodyPr wrap="square">
            <a:spAutoFit/>
          </a:bodyPr>
          <a:lstStyle/>
          <a:p>
            <a:r>
              <a:rPr lang="ru-RU" sz="1200" dirty="0" smtClean="0"/>
              <a:t>12 ноября 1980 года — максимальное сближение с Сатурном (124 тыс. км).</a:t>
            </a:r>
            <a:endParaRPr lang="ru-RU" sz="1200" dirty="0"/>
          </a:p>
        </p:txBody>
      </p:sp>
      <p:sp>
        <p:nvSpPr>
          <p:cNvPr id="15" name="Прямоугольник 14"/>
          <p:cNvSpPr/>
          <p:nvPr/>
        </p:nvSpPr>
        <p:spPr>
          <a:xfrm>
            <a:off x="428596" y="4500570"/>
            <a:ext cx="3429024" cy="461665"/>
          </a:xfrm>
          <a:prstGeom prst="rect">
            <a:avLst/>
          </a:prstGeom>
        </p:spPr>
        <p:txBody>
          <a:bodyPr wrap="square">
            <a:spAutoFit/>
          </a:bodyPr>
          <a:lstStyle/>
          <a:p>
            <a:r>
              <a:rPr lang="ru-RU" sz="1200" dirty="0" smtClean="0"/>
              <a:t>24 января 1986 года — максимальное сближение с Ураном (81,5 тыс. км).</a:t>
            </a:r>
            <a:endParaRPr lang="ru-RU" sz="1200" dirty="0"/>
          </a:p>
        </p:txBody>
      </p:sp>
      <p:sp>
        <p:nvSpPr>
          <p:cNvPr id="18" name="Прямоугольник 17"/>
          <p:cNvSpPr/>
          <p:nvPr/>
        </p:nvSpPr>
        <p:spPr>
          <a:xfrm>
            <a:off x="428596" y="5072074"/>
            <a:ext cx="3143272" cy="646331"/>
          </a:xfrm>
          <a:prstGeom prst="rect">
            <a:avLst/>
          </a:prstGeom>
        </p:spPr>
        <p:txBody>
          <a:bodyPr wrap="square">
            <a:spAutoFit/>
          </a:bodyPr>
          <a:lstStyle/>
          <a:p>
            <a:r>
              <a:rPr lang="ru-RU" sz="1200" dirty="0" smtClean="0"/>
              <a:t>24 августа 1989 года — максимальное сближение с Нептуном</a:t>
            </a:r>
          </a:p>
          <a:p>
            <a:r>
              <a:rPr lang="ru-RU" sz="1200" dirty="0" smtClean="0"/>
              <a:t>(48 тыс. км) .</a:t>
            </a:r>
            <a:endParaRPr lang="ru-RU" sz="1200" dirty="0"/>
          </a:p>
        </p:txBody>
      </p:sp>
      <p:sp>
        <p:nvSpPr>
          <p:cNvPr id="19" name="Прямоугольник 18"/>
          <p:cNvSpPr/>
          <p:nvPr/>
        </p:nvSpPr>
        <p:spPr>
          <a:xfrm>
            <a:off x="428596" y="5715016"/>
            <a:ext cx="3143272" cy="646331"/>
          </a:xfrm>
          <a:prstGeom prst="rect">
            <a:avLst/>
          </a:prstGeom>
        </p:spPr>
        <p:txBody>
          <a:bodyPr wrap="square">
            <a:spAutoFit/>
          </a:bodyPr>
          <a:lstStyle/>
          <a:p>
            <a:r>
              <a:rPr lang="ru-RU" sz="1200" dirty="0" smtClean="0"/>
              <a:t>30 августа 2007 года — аппарат достиг границы ударной волны и вошёл в область </a:t>
            </a:r>
            <a:r>
              <a:rPr lang="ru-RU" sz="1200" dirty="0" err="1" smtClean="0"/>
              <a:t>гелиопаузы</a:t>
            </a:r>
            <a:r>
              <a:rPr lang="ru-RU" sz="1200" dirty="0" smtClean="0"/>
              <a:t>.</a:t>
            </a:r>
            <a:endParaRPr lang="ru-RU" sz="1200" dirty="0"/>
          </a:p>
        </p:txBody>
      </p:sp>
      <p:pic>
        <p:nvPicPr>
          <p:cNvPr id="93186" name="Picture 2" descr="https://i2.wp.com/prokocmoc.ru/wp-content/uploads/2019/06/voyadzher-2.jpg?w=1280&amp;ssl=1"/>
          <p:cNvPicPr>
            <a:picLocks noChangeAspect="1" noChangeArrowheads="1"/>
          </p:cNvPicPr>
          <p:nvPr/>
        </p:nvPicPr>
        <p:blipFill>
          <a:blip r:embed="rId5" cstate="print"/>
          <a:srcRect/>
          <a:stretch>
            <a:fillRect/>
          </a:stretch>
        </p:blipFill>
        <p:spPr bwMode="auto">
          <a:xfrm>
            <a:off x="571472" y="857232"/>
            <a:ext cx="2880000" cy="2099250"/>
          </a:xfrm>
          <a:prstGeom prst="rect">
            <a:avLst/>
          </a:prstGeom>
          <a:noFill/>
        </p:spPr>
      </p:pic>
      <p:sp>
        <p:nvSpPr>
          <p:cNvPr id="20" name="Прямоугольник 19"/>
          <p:cNvSpPr/>
          <p:nvPr/>
        </p:nvSpPr>
        <p:spPr>
          <a:xfrm>
            <a:off x="1071538" y="3000372"/>
            <a:ext cx="1792222" cy="276999"/>
          </a:xfrm>
          <a:prstGeom prst="rect">
            <a:avLst/>
          </a:prstGeom>
        </p:spPr>
        <p:txBody>
          <a:bodyPr wrap="none">
            <a:spAutoFit/>
          </a:bodyPr>
          <a:lstStyle/>
          <a:p>
            <a:r>
              <a:rPr lang="ru-RU" sz="1200" b="1" dirty="0" smtClean="0"/>
              <a:t>Вояджер 2</a:t>
            </a:r>
            <a:r>
              <a:rPr lang="en-US" sz="1200" b="1" dirty="0" smtClean="0"/>
              <a:t> </a:t>
            </a:r>
            <a:r>
              <a:rPr lang="ru-RU" sz="1200" b="1" dirty="0" smtClean="0"/>
              <a:t> у Нептуна</a:t>
            </a:r>
            <a:endParaRPr lang="ru-RU" sz="1200" dirty="0"/>
          </a:p>
        </p:txBody>
      </p:sp>
      <p:pic>
        <p:nvPicPr>
          <p:cNvPr id="93188" name="Picture 4" descr="https://avatars.mds.yandex.net/get-zen_doc/1860621/pub_5da712008600e100afab69bc_5da717c75d636200b246fe22/scale_1200"/>
          <p:cNvPicPr>
            <a:picLocks noChangeAspect="1" noChangeArrowheads="1"/>
          </p:cNvPicPr>
          <p:nvPr/>
        </p:nvPicPr>
        <p:blipFill>
          <a:blip r:embed="rId6" cstate="print"/>
          <a:srcRect/>
          <a:stretch>
            <a:fillRect/>
          </a:stretch>
        </p:blipFill>
        <p:spPr bwMode="auto">
          <a:xfrm>
            <a:off x="5500694" y="857232"/>
            <a:ext cx="2880000" cy="1920000"/>
          </a:xfrm>
          <a:prstGeom prst="rect">
            <a:avLst/>
          </a:prstGeom>
          <a:noFill/>
        </p:spPr>
      </p:pic>
      <p:sp>
        <p:nvSpPr>
          <p:cNvPr id="21" name="Прямоугольник 20"/>
          <p:cNvSpPr/>
          <p:nvPr/>
        </p:nvSpPr>
        <p:spPr>
          <a:xfrm>
            <a:off x="6000760" y="2786058"/>
            <a:ext cx="1834028" cy="276999"/>
          </a:xfrm>
          <a:prstGeom prst="rect">
            <a:avLst/>
          </a:prstGeom>
        </p:spPr>
        <p:txBody>
          <a:bodyPr wrap="none">
            <a:spAutoFit/>
          </a:bodyPr>
          <a:lstStyle/>
          <a:p>
            <a:r>
              <a:rPr lang="ru-RU" sz="1200" b="1" dirty="0" smtClean="0"/>
              <a:t>Вояджер 1</a:t>
            </a:r>
            <a:r>
              <a:rPr lang="en-US" sz="1200" b="1" dirty="0" smtClean="0"/>
              <a:t> </a:t>
            </a:r>
            <a:r>
              <a:rPr lang="ru-RU" sz="1200" b="1" dirty="0" smtClean="0"/>
              <a:t> у Юпитера</a:t>
            </a:r>
            <a:endParaRPr lang="ru-RU" sz="1200" dirty="0"/>
          </a:p>
        </p:txBody>
      </p:sp>
      <p:sp>
        <p:nvSpPr>
          <p:cNvPr id="22" name="Прямоугольник 21"/>
          <p:cNvSpPr/>
          <p:nvPr/>
        </p:nvSpPr>
        <p:spPr>
          <a:xfrm>
            <a:off x="5072066" y="3571876"/>
            <a:ext cx="3500462" cy="461665"/>
          </a:xfrm>
          <a:prstGeom prst="rect">
            <a:avLst/>
          </a:prstGeom>
        </p:spPr>
        <p:txBody>
          <a:bodyPr wrap="square">
            <a:spAutoFit/>
          </a:bodyPr>
          <a:lstStyle/>
          <a:p>
            <a:r>
              <a:rPr lang="ru-RU" sz="1200" dirty="0" smtClean="0"/>
              <a:t>5 марта 1979 года — максимальное сближение с Юпитером (349,000 тыс. км).</a:t>
            </a:r>
            <a:endParaRPr lang="ru-RU" sz="1200" dirty="0"/>
          </a:p>
        </p:txBody>
      </p:sp>
      <p:sp>
        <p:nvSpPr>
          <p:cNvPr id="23" name="Прямоугольник 22"/>
          <p:cNvSpPr/>
          <p:nvPr/>
        </p:nvSpPr>
        <p:spPr>
          <a:xfrm>
            <a:off x="428596" y="4000504"/>
            <a:ext cx="3500462" cy="461665"/>
          </a:xfrm>
          <a:prstGeom prst="rect">
            <a:avLst/>
          </a:prstGeom>
        </p:spPr>
        <p:txBody>
          <a:bodyPr wrap="square">
            <a:spAutoFit/>
          </a:bodyPr>
          <a:lstStyle/>
          <a:p>
            <a:r>
              <a:rPr lang="ru-RU" sz="1200" dirty="0" smtClean="0"/>
              <a:t>25 августа 1981 года — максимальное сближение с Сатурном (101 тыс. км).</a:t>
            </a:r>
            <a:endParaRPr lang="ru-RU" sz="12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5" name="Таблица 4"/>
          <p:cNvGraphicFramePr>
            <a:graphicFrameLocks noGrp="1"/>
          </p:cNvGraphicFramePr>
          <p:nvPr/>
        </p:nvGraphicFramePr>
        <p:xfrm>
          <a:off x="500034" y="285728"/>
          <a:ext cx="8286808" cy="312420"/>
        </p:xfrm>
        <a:graphic>
          <a:graphicData uri="http://schemas.openxmlformats.org/drawingml/2006/table">
            <a:tbl>
              <a:tblPr/>
              <a:tblGrid>
                <a:gridCol w="8286808"/>
              </a:tblGrid>
              <a:tr h="182880">
                <a:tc>
                  <a:txBody>
                    <a:bodyPr/>
                    <a:lstStyle/>
                    <a:p>
                      <a:pPr algn="ctr"/>
                      <a:r>
                        <a:rPr lang="ru-RU" sz="2000" b="1" dirty="0" smtClean="0"/>
                        <a:t>Новые горизонты</a:t>
                      </a:r>
                    </a:p>
                  </a:txBody>
                  <a:tcPr marL="7620" marR="7620" marT="7620" marB="0" anchor="b">
                    <a:lnL>
                      <a:noFill/>
                    </a:lnL>
                    <a:lnR>
                      <a:noFill/>
                    </a:lnR>
                    <a:lnT>
                      <a:noFill/>
                    </a:lnT>
                    <a:lnB>
                      <a:noFill/>
                    </a:lnB>
                  </a:tcPr>
                </a:tc>
              </a:tr>
            </a:tbl>
          </a:graphicData>
        </a:graphic>
      </p:graphicFrame>
      <p:pic>
        <p:nvPicPr>
          <p:cNvPr id="11" name="Picture 2" descr="https://space.skyrocket.de/img_sat/new-horizons__2.jpg"/>
          <p:cNvPicPr>
            <a:picLocks noChangeAspect="1" noChangeArrowheads="1"/>
          </p:cNvPicPr>
          <p:nvPr/>
        </p:nvPicPr>
        <p:blipFill>
          <a:blip r:embed="rId5" cstate="print"/>
          <a:srcRect/>
          <a:stretch>
            <a:fillRect/>
          </a:stretch>
        </p:blipFill>
        <p:spPr bwMode="auto">
          <a:xfrm>
            <a:off x="2928926" y="642919"/>
            <a:ext cx="4214818" cy="3512348"/>
          </a:xfrm>
          <a:prstGeom prst="rect">
            <a:avLst/>
          </a:prstGeom>
          <a:noFill/>
        </p:spPr>
      </p:pic>
      <p:sp>
        <p:nvSpPr>
          <p:cNvPr id="13" name="Прямоугольник 12"/>
          <p:cNvSpPr/>
          <p:nvPr/>
        </p:nvSpPr>
        <p:spPr>
          <a:xfrm>
            <a:off x="357158" y="4714884"/>
            <a:ext cx="4572000" cy="646331"/>
          </a:xfrm>
          <a:prstGeom prst="rect">
            <a:avLst/>
          </a:prstGeom>
        </p:spPr>
        <p:txBody>
          <a:bodyPr>
            <a:spAutoFit/>
          </a:bodyPr>
          <a:lstStyle/>
          <a:p>
            <a:r>
              <a:rPr lang="ru-RU" dirty="0" smtClean="0"/>
              <a:t>14 июля 2015 года - пролет на расстоянии 12,5 </a:t>
            </a:r>
            <a:r>
              <a:rPr lang="ru-RU" dirty="0" err="1" smtClean="0"/>
              <a:t>тыс</a:t>
            </a:r>
            <a:r>
              <a:rPr lang="ru-RU" dirty="0" smtClean="0"/>
              <a:t> км от поверхности Плутона.</a:t>
            </a:r>
            <a:endParaRPr lang="ru-RU" dirty="0"/>
          </a:p>
        </p:txBody>
      </p:sp>
      <p:sp>
        <p:nvSpPr>
          <p:cNvPr id="7" name="Прямоугольник 6"/>
          <p:cNvSpPr/>
          <p:nvPr/>
        </p:nvSpPr>
        <p:spPr>
          <a:xfrm>
            <a:off x="5000580" y="4643446"/>
            <a:ext cx="4143420" cy="1477328"/>
          </a:xfrm>
          <a:prstGeom prst="rect">
            <a:avLst/>
          </a:prstGeom>
        </p:spPr>
        <p:txBody>
          <a:bodyPr wrap="square">
            <a:spAutoFit/>
          </a:bodyPr>
          <a:lstStyle/>
          <a:p>
            <a:r>
              <a:rPr lang="ru-RU" dirty="0" smtClean="0"/>
              <a:t>1 января 2019 года – пролет объекта (486958) </a:t>
            </a:r>
            <a:r>
              <a:rPr lang="ru-RU" dirty="0" err="1" smtClean="0"/>
              <a:t>Аррокот</a:t>
            </a:r>
            <a:r>
              <a:rPr lang="ru-RU" dirty="0" smtClean="0"/>
              <a:t>, </a:t>
            </a:r>
            <a:r>
              <a:rPr lang="ru-RU" dirty="0" err="1" smtClean="0"/>
              <a:t>транснептунового</a:t>
            </a:r>
            <a:r>
              <a:rPr lang="ru-RU" dirty="0" smtClean="0"/>
              <a:t> астероида  пояса </a:t>
            </a:r>
            <a:r>
              <a:rPr lang="ru-RU" dirty="0" err="1" smtClean="0"/>
              <a:t>Койпера</a:t>
            </a:r>
            <a:r>
              <a:rPr lang="ru-RU" dirty="0" smtClean="0"/>
              <a:t> (43 </a:t>
            </a:r>
            <a:r>
              <a:rPr lang="ru-RU" dirty="0" err="1" smtClean="0"/>
              <a:t>а.е</a:t>
            </a:r>
            <a:r>
              <a:rPr lang="ru-RU" dirty="0" smtClean="0"/>
              <a:t>. от Солнца).</a:t>
            </a:r>
          </a:p>
          <a:p>
            <a:r>
              <a:rPr lang="ru-RU" dirty="0" smtClean="0"/>
              <a:t>Дистанция - 3500</a:t>
            </a:r>
            <a:r>
              <a:rPr lang="ru-RU" smtClean="0"/>
              <a:t> км. </a:t>
            </a:r>
            <a:endParaRPr lang="ru-RU" dirty="0"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sp>
        <p:nvSpPr>
          <p:cNvPr id="6" name="Прямоугольник 5"/>
          <p:cNvSpPr/>
          <p:nvPr/>
        </p:nvSpPr>
        <p:spPr>
          <a:xfrm>
            <a:off x="2893207" y="2071678"/>
            <a:ext cx="3357586" cy="707886"/>
          </a:xfrm>
          <a:prstGeom prst="rect">
            <a:avLst/>
          </a:prstGeom>
        </p:spPr>
        <p:txBody>
          <a:bodyPr wrap="square">
            <a:spAutoFit/>
          </a:bodyPr>
          <a:lstStyle/>
          <a:p>
            <a:pPr marL="342900" lvl="0" indent="-342900">
              <a:spcAft>
                <a:spcPts val="1200"/>
              </a:spcAft>
            </a:pPr>
            <a:r>
              <a:rPr lang="ru-RU" sz="4000" dirty="0" smtClean="0"/>
              <a:t>Перспектива</a:t>
            </a:r>
            <a:endParaRPr lang="ru-RU" sz="40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5" name="Таблица 4"/>
          <p:cNvGraphicFramePr>
            <a:graphicFrameLocks noGrp="1"/>
          </p:cNvGraphicFramePr>
          <p:nvPr/>
        </p:nvGraphicFramePr>
        <p:xfrm>
          <a:off x="500034" y="285728"/>
          <a:ext cx="8286808" cy="312420"/>
        </p:xfrm>
        <a:graphic>
          <a:graphicData uri="http://schemas.openxmlformats.org/drawingml/2006/table">
            <a:tbl>
              <a:tblPr/>
              <a:tblGrid>
                <a:gridCol w="8286808"/>
              </a:tblGrid>
              <a:tr h="182880">
                <a:tc>
                  <a:txBody>
                    <a:bodyPr/>
                    <a:lstStyle/>
                    <a:p>
                      <a:pPr algn="ctr"/>
                      <a:r>
                        <a:rPr lang="ru-RU" sz="2000" b="1" dirty="0" smtClean="0"/>
                        <a:t>Перспектива</a:t>
                      </a:r>
                    </a:p>
                  </a:txBody>
                  <a:tcPr marL="7620" marR="7620" marT="7620" marB="0" anchor="b">
                    <a:lnL>
                      <a:noFill/>
                    </a:lnL>
                    <a:lnR>
                      <a:noFill/>
                    </a:lnR>
                    <a:lnT>
                      <a:noFill/>
                    </a:lnT>
                    <a:lnB>
                      <a:noFill/>
                    </a:lnB>
                  </a:tcPr>
                </a:tc>
              </a:tr>
            </a:tbl>
          </a:graphicData>
        </a:graphic>
      </p:graphicFrame>
      <p:pic>
        <p:nvPicPr>
          <p:cNvPr id="2050" name="Picture 2" descr="http://anyaero.com/upload/iblock/6df/6df112cb3b01256f1ee83dbf22816049.jpg"/>
          <p:cNvPicPr>
            <a:picLocks noChangeAspect="1" noChangeArrowheads="1"/>
          </p:cNvPicPr>
          <p:nvPr/>
        </p:nvPicPr>
        <p:blipFill>
          <a:blip r:embed="rId5" cstate="print"/>
          <a:srcRect/>
          <a:stretch>
            <a:fillRect/>
          </a:stretch>
        </p:blipFill>
        <p:spPr bwMode="auto">
          <a:xfrm>
            <a:off x="1142976" y="785794"/>
            <a:ext cx="3776407" cy="4679205"/>
          </a:xfrm>
          <a:prstGeom prst="rect">
            <a:avLst/>
          </a:prstGeom>
          <a:noFill/>
        </p:spPr>
      </p:pic>
      <p:sp>
        <p:nvSpPr>
          <p:cNvPr id="10" name="Прямоугольник 9"/>
          <p:cNvSpPr/>
          <p:nvPr/>
        </p:nvSpPr>
        <p:spPr>
          <a:xfrm>
            <a:off x="5357818" y="785794"/>
            <a:ext cx="3286148" cy="923330"/>
          </a:xfrm>
          <a:prstGeom prst="rect">
            <a:avLst/>
          </a:prstGeom>
        </p:spPr>
        <p:txBody>
          <a:bodyPr wrap="square">
            <a:spAutoFit/>
          </a:bodyPr>
          <a:lstStyle/>
          <a:p>
            <a:pPr algn="ctr"/>
            <a:r>
              <a:rPr lang="ru-RU" dirty="0" smtClean="0"/>
              <a:t>Экспедиция на расстояние в тысячу астрономических единиц - </a:t>
            </a:r>
            <a:r>
              <a:rPr lang="ru-RU" b="1" dirty="0" smtClean="0"/>
              <a:t>Проект TAU</a:t>
            </a:r>
            <a:endParaRPr lang="ru-RU" dirty="0"/>
          </a:p>
        </p:txBody>
      </p:sp>
      <p:sp>
        <p:nvSpPr>
          <p:cNvPr id="14" name="Прямоугольник 13"/>
          <p:cNvSpPr/>
          <p:nvPr/>
        </p:nvSpPr>
        <p:spPr>
          <a:xfrm>
            <a:off x="5500694" y="1928802"/>
            <a:ext cx="3051220" cy="307777"/>
          </a:xfrm>
          <a:prstGeom prst="rect">
            <a:avLst/>
          </a:prstGeom>
        </p:spPr>
        <p:txBody>
          <a:bodyPr wrap="none">
            <a:spAutoFit/>
          </a:bodyPr>
          <a:lstStyle/>
          <a:p>
            <a:r>
              <a:rPr lang="en-US" sz="1400" dirty="0" smtClean="0"/>
              <a:t>TAU (Thousand Astronomical Units)</a:t>
            </a:r>
            <a:endParaRPr lang="ru-RU" sz="14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5" name="Таблица 4"/>
          <p:cNvGraphicFramePr>
            <a:graphicFrameLocks noGrp="1"/>
          </p:cNvGraphicFramePr>
          <p:nvPr/>
        </p:nvGraphicFramePr>
        <p:xfrm>
          <a:off x="500034" y="285728"/>
          <a:ext cx="8286808" cy="312420"/>
        </p:xfrm>
        <a:graphic>
          <a:graphicData uri="http://schemas.openxmlformats.org/drawingml/2006/table">
            <a:tbl>
              <a:tblPr/>
              <a:tblGrid>
                <a:gridCol w="8286808"/>
              </a:tblGrid>
              <a:tr h="182880">
                <a:tc>
                  <a:txBody>
                    <a:bodyPr/>
                    <a:lstStyle/>
                    <a:p>
                      <a:pPr algn="ctr"/>
                      <a:r>
                        <a:rPr lang="ru-RU" sz="2000" b="1" dirty="0" smtClean="0"/>
                        <a:t>Альфа Центавра</a:t>
                      </a:r>
                    </a:p>
                  </a:txBody>
                  <a:tcPr marL="7620" marR="7620" marT="7620" marB="0" anchor="b">
                    <a:lnL>
                      <a:noFill/>
                    </a:lnL>
                    <a:lnR>
                      <a:noFill/>
                    </a:lnR>
                    <a:lnT>
                      <a:noFill/>
                    </a:lnT>
                    <a:lnB>
                      <a:noFill/>
                    </a:lnB>
                  </a:tcPr>
                </a:tc>
              </a:tr>
            </a:tbl>
          </a:graphicData>
        </a:graphic>
      </p:graphicFrame>
      <p:pic>
        <p:nvPicPr>
          <p:cNvPr id="91140" name="Picture 4" descr="Так видят астрономы систему Альфа Центавра через телескопы"/>
          <p:cNvPicPr>
            <a:picLocks noChangeAspect="1" noChangeArrowheads="1"/>
          </p:cNvPicPr>
          <p:nvPr/>
        </p:nvPicPr>
        <p:blipFill>
          <a:blip r:embed="rId5" cstate="print"/>
          <a:srcRect/>
          <a:stretch>
            <a:fillRect/>
          </a:stretch>
        </p:blipFill>
        <p:spPr bwMode="auto">
          <a:xfrm>
            <a:off x="2428860" y="785794"/>
            <a:ext cx="4762500" cy="3200401"/>
          </a:xfrm>
          <a:prstGeom prst="rect">
            <a:avLst/>
          </a:prstGeom>
          <a:noFill/>
        </p:spPr>
      </p:pic>
      <p:sp>
        <p:nvSpPr>
          <p:cNvPr id="12" name="Прямоугольник 11"/>
          <p:cNvSpPr/>
          <p:nvPr/>
        </p:nvSpPr>
        <p:spPr>
          <a:xfrm>
            <a:off x="2500298" y="4143380"/>
            <a:ext cx="4572000" cy="923330"/>
          </a:xfrm>
          <a:prstGeom prst="rect">
            <a:avLst/>
          </a:prstGeom>
        </p:spPr>
        <p:txBody>
          <a:bodyPr>
            <a:spAutoFit/>
          </a:bodyPr>
          <a:lstStyle/>
          <a:p>
            <a:r>
              <a:rPr lang="ru-RU" dirty="0" smtClean="0"/>
              <a:t> 4,3 светового года = 271 937  </a:t>
            </a:r>
            <a:r>
              <a:rPr lang="ru-RU" dirty="0" err="1" smtClean="0"/>
              <a:t>а.е</a:t>
            </a:r>
            <a:r>
              <a:rPr lang="ru-RU" dirty="0" smtClean="0"/>
              <a:t>.</a:t>
            </a:r>
          </a:p>
          <a:p>
            <a:r>
              <a:rPr lang="ru-RU" dirty="0" smtClean="0"/>
              <a:t>В 1 800 раз больше, чем достигнуто (Вояджер-1 – 151 </a:t>
            </a:r>
            <a:r>
              <a:rPr lang="ru-RU" dirty="0" err="1" smtClean="0"/>
              <a:t>а.е</a:t>
            </a:r>
            <a:r>
              <a:rPr lang="ru-RU" dirty="0" smtClean="0"/>
              <a:t>.)</a:t>
            </a:r>
            <a:endParaRPr lang="ru-RU"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5" name="Таблица 4"/>
          <p:cNvGraphicFramePr>
            <a:graphicFrameLocks noGrp="1"/>
          </p:cNvGraphicFramePr>
          <p:nvPr/>
        </p:nvGraphicFramePr>
        <p:xfrm>
          <a:off x="3643306" y="357166"/>
          <a:ext cx="2143140" cy="312420"/>
        </p:xfrm>
        <a:graphic>
          <a:graphicData uri="http://schemas.openxmlformats.org/drawingml/2006/table">
            <a:tbl>
              <a:tblPr/>
              <a:tblGrid>
                <a:gridCol w="2143140"/>
              </a:tblGrid>
              <a:tr h="182880">
                <a:tc>
                  <a:txBody>
                    <a:bodyPr/>
                    <a:lstStyle/>
                    <a:p>
                      <a:pPr algn="l" fontAlgn="b"/>
                      <a:r>
                        <a:rPr lang="ru-RU" sz="2000" b="1" i="0" u="none" strike="noStrike" dirty="0">
                          <a:solidFill>
                            <a:schemeClr val="tx1"/>
                          </a:solidFill>
                          <a:latin typeface="Calibri"/>
                        </a:rPr>
                        <a:t>Солнечная система</a:t>
                      </a:r>
                    </a:p>
                  </a:txBody>
                  <a:tcPr marL="7620" marR="7620" marT="7620" marB="0" anchor="b">
                    <a:lnL>
                      <a:noFill/>
                    </a:lnL>
                    <a:lnR>
                      <a:noFill/>
                    </a:lnR>
                    <a:lnT>
                      <a:noFill/>
                    </a:lnT>
                    <a:lnB>
                      <a:noFill/>
                    </a:lnB>
                  </a:tcPr>
                </a:tc>
              </a:tr>
            </a:tbl>
          </a:graphicData>
        </a:graphic>
      </p:graphicFrame>
      <p:pic>
        <p:nvPicPr>
          <p:cNvPr id="2050" name="Picture 2" descr="https://ds04.infourok.ru/uploads/ex/1360/00142417-e1bc933f/img18.jpg"/>
          <p:cNvPicPr>
            <a:picLocks noChangeAspect="1" noChangeArrowheads="1"/>
          </p:cNvPicPr>
          <p:nvPr/>
        </p:nvPicPr>
        <p:blipFill>
          <a:blip r:embed="rId5" cstate="print"/>
          <a:srcRect t="3436" b="26695"/>
          <a:stretch>
            <a:fillRect/>
          </a:stretch>
        </p:blipFill>
        <p:spPr bwMode="auto">
          <a:xfrm>
            <a:off x="1643042" y="928670"/>
            <a:ext cx="6429420" cy="3369120"/>
          </a:xfrm>
          <a:prstGeom prst="rect">
            <a:avLst/>
          </a:prstGeom>
          <a:noFill/>
        </p:spPr>
      </p:pic>
      <p:graphicFrame>
        <p:nvGraphicFramePr>
          <p:cNvPr id="11" name="Таблица 10"/>
          <p:cNvGraphicFramePr>
            <a:graphicFrameLocks noGrp="1"/>
          </p:cNvGraphicFramePr>
          <p:nvPr/>
        </p:nvGraphicFramePr>
        <p:xfrm>
          <a:off x="285720" y="4357694"/>
          <a:ext cx="4714908" cy="2316240"/>
        </p:xfrm>
        <a:graphic>
          <a:graphicData uri="http://schemas.openxmlformats.org/drawingml/2006/table">
            <a:tbl>
              <a:tblPr>
                <a:tableStyleId>{18603FDC-E32A-4AB5-989C-0864C3EAD2B8}</a:tableStyleId>
              </a:tblPr>
              <a:tblGrid>
                <a:gridCol w="2630574"/>
                <a:gridCol w="2084334"/>
              </a:tblGrid>
              <a:tr h="396000">
                <a:tc gridSpan="2">
                  <a:txBody>
                    <a:bodyPr/>
                    <a:lstStyle/>
                    <a:p>
                      <a:pPr indent="0" algn="ctr">
                        <a:spcAft>
                          <a:spcPts val="0"/>
                        </a:spcAft>
                      </a:pPr>
                      <a:r>
                        <a:rPr lang="ru-RU" sz="1400" dirty="0">
                          <a:solidFill>
                            <a:schemeClr val="bg1"/>
                          </a:solidFill>
                        </a:rPr>
                        <a:t>Распределение </a:t>
                      </a:r>
                      <a:r>
                        <a:rPr lang="ru-RU" sz="1400" dirty="0" smtClean="0">
                          <a:solidFill>
                            <a:schemeClr val="bg1"/>
                          </a:solidFill>
                        </a:rPr>
                        <a:t>масс</a:t>
                      </a:r>
                      <a:endParaRPr lang="ru-RU" sz="1600" dirty="0">
                        <a:solidFill>
                          <a:schemeClr val="bg1"/>
                        </a:solidFill>
                        <a:latin typeface="Times New Roman"/>
                        <a:ea typeface="Calibri"/>
                        <a:cs typeface="Arial Unicode MS"/>
                      </a:endParaRPr>
                    </a:p>
                  </a:txBody>
                  <a:tcPr marL="68580" marR="68580" marT="0" marB="0" anchor="b"/>
                </a:tc>
                <a:tc hMerge="1">
                  <a:txBody>
                    <a:bodyPr/>
                    <a:lstStyle/>
                    <a:p>
                      <a:endParaRPr lang="ru-RU"/>
                    </a:p>
                  </a:txBody>
                  <a:tcPr/>
                </a:tc>
              </a:tr>
              <a:tr h="200371">
                <a:tc>
                  <a:txBody>
                    <a:bodyPr/>
                    <a:lstStyle/>
                    <a:p>
                      <a:pPr indent="0" algn="ctr">
                        <a:spcAft>
                          <a:spcPts val="0"/>
                        </a:spcAft>
                      </a:pPr>
                      <a:r>
                        <a:rPr lang="ru-RU" sz="1400">
                          <a:solidFill>
                            <a:schemeClr val="bg1"/>
                          </a:solidFill>
                        </a:rPr>
                        <a:t>99.85%</a:t>
                      </a:r>
                      <a:endParaRPr lang="ru-RU" sz="1600">
                        <a:solidFill>
                          <a:schemeClr val="bg1"/>
                        </a:solidFill>
                        <a:latin typeface="Times New Roman"/>
                        <a:ea typeface="Calibri"/>
                        <a:cs typeface="Arial Unicode MS"/>
                      </a:endParaRPr>
                    </a:p>
                  </a:txBody>
                  <a:tcPr marL="68580" marR="68580" marT="0" marB="0"/>
                </a:tc>
                <a:tc>
                  <a:txBody>
                    <a:bodyPr/>
                    <a:lstStyle/>
                    <a:p>
                      <a:pPr indent="0" algn="l">
                        <a:spcAft>
                          <a:spcPts val="0"/>
                        </a:spcAft>
                      </a:pPr>
                      <a:r>
                        <a:rPr lang="ru-RU" sz="1400" dirty="0">
                          <a:solidFill>
                            <a:schemeClr val="bg1"/>
                          </a:solidFill>
                        </a:rPr>
                        <a:t>Солнце</a:t>
                      </a:r>
                      <a:endParaRPr lang="ru-RU" sz="1600" dirty="0">
                        <a:solidFill>
                          <a:schemeClr val="bg1"/>
                        </a:solidFill>
                        <a:latin typeface="Times New Roman"/>
                        <a:ea typeface="Calibri"/>
                        <a:cs typeface="Arial Unicode MS"/>
                      </a:endParaRPr>
                    </a:p>
                  </a:txBody>
                  <a:tcPr marL="68580" marR="68580" marT="0" marB="0"/>
                </a:tc>
              </a:tr>
              <a:tr h="200371">
                <a:tc>
                  <a:txBody>
                    <a:bodyPr/>
                    <a:lstStyle/>
                    <a:p>
                      <a:pPr indent="0" algn="ctr">
                        <a:spcAft>
                          <a:spcPts val="0"/>
                        </a:spcAft>
                      </a:pPr>
                      <a:r>
                        <a:rPr lang="ru-RU" sz="1400">
                          <a:solidFill>
                            <a:schemeClr val="bg1"/>
                          </a:solidFill>
                        </a:rPr>
                        <a:t>0.135%</a:t>
                      </a:r>
                      <a:endParaRPr lang="ru-RU" sz="1600">
                        <a:solidFill>
                          <a:schemeClr val="bg1"/>
                        </a:solidFill>
                        <a:latin typeface="Times New Roman"/>
                        <a:ea typeface="Calibri"/>
                        <a:cs typeface="Arial Unicode MS"/>
                      </a:endParaRPr>
                    </a:p>
                  </a:txBody>
                  <a:tcPr marL="68580" marR="68580" marT="0" marB="0"/>
                </a:tc>
                <a:tc>
                  <a:txBody>
                    <a:bodyPr/>
                    <a:lstStyle/>
                    <a:p>
                      <a:pPr indent="0" algn="l">
                        <a:spcAft>
                          <a:spcPts val="0"/>
                        </a:spcAft>
                      </a:pPr>
                      <a:r>
                        <a:rPr lang="ru-RU" sz="1400">
                          <a:solidFill>
                            <a:schemeClr val="bg1"/>
                          </a:solidFill>
                        </a:rPr>
                        <a:t>Планеты</a:t>
                      </a:r>
                      <a:endParaRPr lang="ru-RU" sz="1600">
                        <a:solidFill>
                          <a:schemeClr val="bg1"/>
                        </a:solidFill>
                        <a:latin typeface="Times New Roman"/>
                        <a:ea typeface="Calibri"/>
                        <a:cs typeface="Arial Unicode MS"/>
                      </a:endParaRPr>
                    </a:p>
                  </a:txBody>
                  <a:tcPr marL="68580" marR="68580" marT="0" marB="0"/>
                </a:tc>
              </a:tr>
              <a:tr h="1402599">
                <a:tc>
                  <a:txBody>
                    <a:bodyPr/>
                    <a:lstStyle/>
                    <a:p>
                      <a:pPr indent="0" algn="ctr">
                        <a:spcAft>
                          <a:spcPts val="0"/>
                        </a:spcAft>
                      </a:pPr>
                      <a:r>
                        <a:rPr lang="ru-RU" sz="1400" dirty="0">
                          <a:solidFill>
                            <a:schemeClr val="bg1"/>
                          </a:solidFill>
                        </a:rPr>
                        <a:t>0.015%</a:t>
                      </a:r>
                      <a:endParaRPr lang="ru-RU" sz="1600" dirty="0">
                        <a:solidFill>
                          <a:schemeClr val="bg1"/>
                        </a:solidFill>
                        <a:latin typeface="Times New Roman"/>
                        <a:ea typeface="Calibri"/>
                        <a:cs typeface="Arial Unicode MS"/>
                      </a:endParaRPr>
                    </a:p>
                  </a:txBody>
                  <a:tcPr marL="68580" marR="68580" marT="0" marB="0" anchor="ctr"/>
                </a:tc>
                <a:tc>
                  <a:txBody>
                    <a:bodyPr/>
                    <a:lstStyle/>
                    <a:p>
                      <a:pPr indent="0" algn="l">
                        <a:spcAft>
                          <a:spcPts val="0"/>
                        </a:spcAft>
                      </a:pPr>
                      <a:r>
                        <a:rPr lang="ru-RU" sz="1400" dirty="0">
                          <a:solidFill>
                            <a:schemeClr val="bg1"/>
                          </a:solidFill>
                        </a:rPr>
                        <a:t>Кометы</a:t>
                      </a:r>
                      <a:endParaRPr lang="ru-RU" sz="1600" dirty="0">
                        <a:solidFill>
                          <a:schemeClr val="bg1"/>
                        </a:solidFill>
                      </a:endParaRPr>
                    </a:p>
                    <a:p>
                      <a:pPr indent="0" algn="l">
                        <a:spcAft>
                          <a:spcPts val="0"/>
                        </a:spcAft>
                      </a:pPr>
                      <a:r>
                        <a:rPr lang="ru-RU" sz="1400" dirty="0">
                          <a:solidFill>
                            <a:schemeClr val="bg1"/>
                          </a:solidFill>
                        </a:rPr>
                        <a:t>Пояс </a:t>
                      </a:r>
                      <a:r>
                        <a:rPr lang="ru-RU" sz="1400" dirty="0" err="1">
                          <a:solidFill>
                            <a:schemeClr val="bg1"/>
                          </a:solidFill>
                        </a:rPr>
                        <a:t>Койпера</a:t>
                      </a:r>
                      <a:endParaRPr lang="ru-RU" sz="1600" dirty="0">
                        <a:solidFill>
                          <a:schemeClr val="bg1"/>
                        </a:solidFill>
                      </a:endParaRPr>
                    </a:p>
                    <a:p>
                      <a:pPr indent="0" algn="l">
                        <a:spcAft>
                          <a:spcPts val="0"/>
                        </a:spcAft>
                      </a:pPr>
                      <a:r>
                        <a:rPr lang="ru-RU" sz="1400" dirty="0">
                          <a:solidFill>
                            <a:schemeClr val="bg1"/>
                          </a:solidFill>
                        </a:rPr>
                        <a:t>Спутники планет</a:t>
                      </a:r>
                      <a:endParaRPr lang="ru-RU" sz="1600" dirty="0">
                        <a:solidFill>
                          <a:schemeClr val="bg1"/>
                        </a:solidFill>
                      </a:endParaRPr>
                    </a:p>
                    <a:p>
                      <a:pPr indent="0" algn="l">
                        <a:spcAft>
                          <a:spcPts val="0"/>
                        </a:spcAft>
                      </a:pPr>
                      <a:r>
                        <a:rPr lang="ru-RU" sz="1400" dirty="0">
                          <a:solidFill>
                            <a:schemeClr val="bg1"/>
                          </a:solidFill>
                        </a:rPr>
                        <a:t>Карликовые планеты</a:t>
                      </a:r>
                      <a:endParaRPr lang="ru-RU" sz="1600" dirty="0">
                        <a:solidFill>
                          <a:schemeClr val="bg1"/>
                        </a:solidFill>
                      </a:endParaRPr>
                    </a:p>
                    <a:p>
                      <a:pPr indent="0" algn="l">
                        <a:spcAft>
                          <a:spcPts val="0"/>
                        </a:spcAft>
                      </a:pPr>
                      <a:r>
                        <a:rPr lang="ru-RU" sz="1400" dirty="0">
                          <a:solidFill>
                            <a:schemeClr val="bg1"/>
                          </a:solidFill>
                        </a:rPr>
                        <a:t>Астероиды</a:t>
                      </a:r>
                      <a:endParaRPr lang="ru-RU" sz="1600" dirty="0">
                        <a:solidFill>
                          <a:schemeClr val="bg1"/>
                        </a:solidFill>
                      </a:endParaRPr>
                    </a:p>
                    <a:p>
                      <a:pPr indent="0" algn="l">
                        <a:spcAft>
                          <a:spcPts val="0"/>
                        </a:spcAft>
                      </a:pPr>
                      <a:r>
                        <a:rPr lang="ru-RU" sz="1400" dirty="0" err="1">
                          <a:solidFill>
                            <a:schemeClr val="bg1"/>
                          </a:solidFill>
                        </a:rPr>
                        <a:t>Метеороиды</a:t>
                      </a:r>
                      <a:endParaRPr lang="ru-RU" sz="1600" dirty="0">
                        <a:solidFill>
                          <a:schemeClr val="bg1"/>
                        </a:solidFill>
                      </a:endParaRPr>
                    </a:p>
                    <a:p>
                      <a:pPr indent="0" algn="l">
                        <a:spcAft>
                          <a:spcPts val="450"/>
                        </a:spcAft>
                      </a:pPr>
                      <a:r>
                        <a:rPr lang="ru-RU" sz="1400" dirty="0">
                          <a:solidFill>
                            <a:schemeClr val="bg1"/>
                          </a:solidFill>
                        </a:rPr>
                        <a:t>Межпланетная среда</a:t>
                      </a:r>
                      <a:endParaRPr lang="ru-RU" sz="1600" dirty="0">
                        <a:solidFill>
                          <a:schemeClr val="bg1"/>
                        </a:solidFill>
                        <a:latin typeface="Times New Roman"/>
                        <a:ea typeface="Calibri"/>
                        <a:cs typeface="Arial Unicode MS"/>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5" name="Таблица 4"/>
          <p:cNvGraphicFramePr>
            <a:graphicFrameLocks noGrp="1"/>
          </p:cNvGraphicFramePr>
          <p:nvPr/>
        </p:nvGraphicFramePr>
        <p:xfrm>
          <a:off x="500034" y="285728"/>
          <a:ext cx="8286808" cy="312420"/>
        </p:xfrm>
        <a:graphic>
          <a:graphicData uri="http://schemas.openxmlformats.org/drawingml/2006/table">
            <a:tbl>
              <a:tblPr/>
              <a:tblGrid>
                <a:gridCol w="8286808"/>
              </a:tblGrid>
              <a:tr h="182880">
                <a:tc>
                  <a:txBody>
                    <a:bodyPr/>
                    <a:lstStyle/>
                    <a:p>
                      <a:pPr algn="ctr"/>
                      <a:r>
                        <a:rPr lang="ru-RU" sz="2000" b="1" dirty="0" smtClean="0"/>
                        <a:t>Концепция конечной цели</a:t>
                      </a:r>
                    </a:p>
                  </a:txBody>
                  <a:tcPr marL="7620" marR="7620" marT="7620" marB="0" anchor="b">
                    <a:lnL>
                      <a:noFill/>
                    </a:lnL>
                    <a:lnR>
                      <a:noFill/>
                    </a:lnR>
                    <a:lnT>
                      <a:noFill/>
                    </a:lnT>
                    <a:lnB>
                      <a:noFill/>
                    </a:lnB>
                  </a:tcPr>
                </a:tc>
              </a:tr>
            </a:tbl>
          </a:graphicData>
        </a:graphic>
      </p:graphicFrame>
      <p:pic>
        <p:nvPicPr>
          <p:cNvPr id="8" name="Рисунок 1" descr="Схема.jpg"/>
          <p:cNvPicPr>
            <a:picLocks noChangeAspect="1"/>
          </p:cNvPicPr>
          <p:nvPr/>
        </p:nvPicPr>
        <p:blipFill>
          <a:blip r:embed="rId5" cstate="screen"/>
          <a:srcRect/>
          <a:stretch>
            <a:fillRect/>
          </a:stretch>
        </p:blipFill>
        <p:spPr bwMode="auto">
          <a:xfrm>
            <a:off x="4071934" y="857232"/>
            <a:ext cx="4671600" cy="3181879"/>
          </a:xfrm>
          <a:prstGeom prst="rect">
            <a:avLst/>
          </a:prstGeom>
          <a:noFill/>
          <a:ln w="9525">
            <a:noFill/>
            <a:miter lim="800000"/>
            <a:headEnd/>
            <a:tailEnd/>
          </a:ln>
        </p:spPr>
      </p:pic>
      <p:graphicFrame>
        <p:nvGraphicFramePr>
          <p:cNvPr id="10" name="Таблица 9"/>
          <p:cNvGraphicFramePr>
            <a:graphicFrameLocks noGrp="1"/>
          </p:cNvGraphicFramePr>
          <p:nvPr/>
        </p:nvGraphicFramePr>
        <p:xfrm>
          <a:off x="428596" y="5929330"/>
          <a:ext cx="5643602" cy="617220"/>
        </p:xfrm>
        <a:graphic>
          <a:graphicData uri="http://schemas.openxmlformats.org/drawingml/2006/table">
            <a:tbl>
              <a:tblPr/>
              <a:tblGrid>
                <a:gridCol w="5643602"/>
              </a:tblGrid>
              <a:tr h="312420">
                <a:tc>
                  <a:txBody>
                    <a:bodyPr/>
                    <a:lstStyle/>
                    <a:p>
                      <a:pPr algn="ctr"/>
                      <a:r>
                        <a:rPr lang="ru-RU" sz="2000" b="1" dirty="0" smtClean="0"/>
                        <a:t>Кто займется освоением Галактики – человек или автомат?</a:t>
                      </a:r>
                    </a:p>
                  </a:txBody>
                  <a:tcPr marL="7620" marR="7620" marT="7620" marB="0" anchor="b">
                    <a:lnL>
                      <a:noFill/>
                    </a:lnL>
                    <a:lnR>
                      <a:noFill/>
                    </a:lnR>
                    <a:lnT>
                      <a:noFill/>
                    </a:lnT>
                    <a:lnB>
                      <a:noFill/>
                    </a:lnB>
                  </a:tcPr>
                </a:tc>
              </a:tr>
            </a:tbl>
          </a:graphicData>
        </a:graphic>
      </p:graphicFrame>
      <p:pic>
        <p:nvPicPr>
          <p:cNvPr id="11" name="Picture 2" descr="https://ds04.infourok.ru/uploads/ex/0bd8/0016c827-3c6d283c/img11.jpg"/>
          <p:cNvPicPr>
            <a:picLocks noChangeAspect="1" noChangeArrowheads="1"/>
          </p:cNvPicPr>
          <p:nvPr/>
        </p:nvPicPr>
        <p:blipFill>
          <a:blip r:embed="rId6" cstate="screen"/>
          <a:srcRect/>
          <a:stretch>
            <a:fillRect/>
          </a:stretch>
        </p:blipFill>
        <p:spPr bwMode="auto">
          <a:xfrm>
            <a:off x="428596" y="857232"/>
            <a:ext cx="3600000" cy="2025000"/>
          </a:xfrm>
          <a:prstGeom prst="rect">
            <a:avLst/>
          </a:prstGeom>
          <a:noFill/>
        </p:spPr>
      </p:pic>
      <p:graphicFrame>
        <p:nvGraphicFramePr>
          <p:cNvPr id="12" name="Таблица 11"/>
          <p:cNvGraphicFramePr>
            <a:graphicFrameLocks noGrp="1"/>
          </p:cNvGraphicFramePr>
          <p:nvPr/>
        </p:nvGraphicFramePr>
        <p:xfrm>
          <a:off x="1285852" y="4143381"/>
          <a:ext cx="6841068" cy="668655"/>
        </p:xfrm>
        <a:graphic>
          <a:graphicData uri="http://schemas.openxmlformats.org/drawingml/2006/table">
            <a:tbl>
              <a:tblPr/>
              <a:tblGrid>
                <a:gridCol w="689856"/>
                <a:gridCol w="488648"/>
                <a:gridCol w="215580"/>
                <a:gridCol w="661112"/>
                <a:gridCol w="488648"/>
                <a:gridCol w="1135386"/>
                <a:gridCol w="402416"/>
                <a:gridCol w="2069566"/>
                <a:gridCol w="689856"/>
              </a:tblGrid>
              <a:tr h="222885">
                <a:tc>
                  <a:txBody>
                    <a:bodyPr/>
                    <a:lstStyle/>
                    <a:p>
                      <a:pPr algn="l" fontAlgn="b"/>
                      <a:r>
                        <a:rPr lang="ru-RU" sz="1100" b="1" i="0" u="none" strike="noStrike" dirty="0">
                          <a:latin typeface="Arial Cyr"/>
                        </a:rPr>
                        <a:t>Скорость</a:t>
                      </a:r>
                    </a:p>
                  </a:txBody>
                  <a:tcPr marL="7620" marR="7620" marT="7620" marB="0" anchor="b">
                    <a:lnL>
                      <a:noFill/>
                    </a:lnL>
                    <a:lnR>
                      <a:noFill/>
                    </a:lnR>
                    <a:lnT>
                      <a:noFill/>
                    </a:lnT>
                    <a:lnB>
                      <a:noFill/>
                    </a:lnB>
                  </a:tcPr>
                </a:tc>
                <a:tc>
                  <a:txBody>
                    <a:bodyPr/>
                    <a:lstStyle/>
                    <a:p>
                      <a:pPr algn="l" fontAlgn="b"/>
                      <a:endParaRPr lang="ru-RU" sz="1100" b="1" i="0" u="none" strike="noStrike" dirty="0">
                        <a:latin typeface="Arial Cyr"/>
                      </a:endParaRPr>
                    </a:p>
                  </a:txBody>
                  <a:tcPr marL="7620" marR="7620" marT="7620" marB="0" anchor="b">
                    <a:lnL>
                      <a:noFill/>
                    </a:lnL>
                    <a:lnR>
                      <a:noFill/>
                    </a:lnR>
                    <a:lnT>
                      <a:noFill/>
                    </a:lnT>
                    <a:lnB>
                      <a:noFill/>
                    </a:lnB>
                  </a:tcPr>
                </a:tc>
                <a:tc>
                  <a:txBody>
                    <a:bodyPr/>
                    <a:lstStyle/>
                    <a:p>
                      <a:pPr algn="l" fontAlgn="b"/>
                      <a:endParaRPr lang="ru-RU" sz="1100" b="1" i="0" u="none" strike="noStrike">
                        <a:latin typeface="Arial Cyr"/>
                      </a:endParaRPr>
                    </a:p>
                  </a:txBody>
                  <a:tcPr marL="7620" marR="7620" marT="7620" marB="0" anchor="b">
                    <a:lnL>
                      <a:noFill/>
                    </a:lnL>
                    <a:lnR>
                      <a:noFill/>
                    </a:lnR>
                    <a:lnT>
                      <a:noFill/>
                    </a:lnT>
                    <a:lnB>
                      <a:noFill/>
                    </a:lnB>
                  </a:tcPr>
                </a:tc>
                <a:tc>
                  <a:txBody>
                    <a:bodyPr/>
                    <a:lstStyle/>
                    <a:p>
                      <a:pPr algn="l" fontAlgn="b"/>
                      <a:endParaRPr lang="ru-RU" sz="1100" b="1" i="0" u="none" strike="noStrike">
                        <a:latin typeface="Arial Cyr"/>
                      </a:endParaRPr>
                    </a:p>
                  </a:txBody>
                  <a:tcPr marL="7620" marR="7620" marT="7620" marB="0" anchor="b">
                    <a:lnL>
                      <a:noFill/>
                    </a:lnL>
                    <a:lnR>
                      <a:noFill/>
                    </a:lnR>
                    <a:lnT>
                      <a:noFill/>
                    </a:lnT>
                    <a:lnB>
                      <a:noFill/>
                    </a:lnB>
                  </a:tcPr>
                </a:tc>
                <a:tc>
                  <a:txBody>
                    <a:bodyPr/>
                    <a:lstStyle/>
                    <a:p>
                      <a:pPr algn="l" fontAlgn="b"/>
                      <a:endParaRPr lang="ru-RU" sz="1100" b="1" i="0" u="none" strike="noStrike">
                        <a:latin typeface="Arial Cyr"/>
                      </a:endParaRPr>
                    </a:p>
                  </a:txBody>
                  <a:tcPr marL="7620" marR="7620" marT="7620" marB="0" anchor="b">
                    <a:lnL>
                      <a:noFill/>
                    </a:lnL>
                    <a:lnR>
                      <a:noFill/>
                    </a:lnR>
                    <a:lnT>
                      <a:noFill/>
                    </a:lnT>
                    <a:lnB>
                      <a:noFill/>
                    </a:lnB>
                  </a:tcPr>
                </a:tc>
                <a:tc>
                  <a:txBody>
                    <a:bodyPr/>
                    <a:lstStyle/>
                    <a:p>
                      <a:pPr algn="l" fontAlgn="b"/>
                      <a:r>
                        <a:rPr lang="ru-RU" sz="1100" b="1" i="0" u="none" strike="noStrike">
                          <a:latin typeface="Arial Cyr"/>
                        </a:rPr>
                        <a:t>До центра</a:t>
                      </a:r>
                    </a:p>
                  </a:txBody>
                  <a:tcPr marL="7620" marR="7620" marT="7620" marB="0" anchor="b">
                    <a:lnL>
                      <a:noFill/>
                    </a:lnL>
                    <a:lnR>
                      <a:noFill/>
                    </a:lnR>
                    <a:lnT>
                      <a:noFill/>
                    </a:lnT>
                    <a:lnB>
                      <a:noFill/>
                    </a:lnB>
                  </a:tcPr>
                </a:tc>
                <a:tc>
                  <a:txBody>
                    <a:bodyPr/>
                    <a:lstStyle/>
                    <a:p>
                      <a:pPr algn="l" fontAlgn="b"/>
                      <a:endParaRPr lang="ru-RU" sz="1100" b="1" i="0" u="none" strike="noStrike">
                        <a:latin typeface="Arial Cyr"/>
                      </a:endParaRPr>
                    </a:p>
                  </a:txBody>
                  <a:tcPr marL="7620" marR="7620" marT="7620" marB="0" anchor="b">
                    <a:lnL>
                      <a:noFill/>
                    </a:lnL>
                    <a:lnR>
                      <a:noFill/>
                    </a:lnR>
                    <a:lnT>
                      <a:noFill/>
                    </a:lnT>
                    <a:lnB>
                      <a:noFill/>
                    </a:lnB>
                  </a:tcPr>
                </a:tc>
                <a:tc>
                  <a:txBody>
                    <a:bodyPr/>
                    <a:lstStyle/>
                    <a:p>
                      <a:pPr algn="l" fontAlgn="b"/>
                      <a:r>
                        <a:rPr lang="ru-RU" sz="1100" b="1" i="0" u="none" strike="noStrike">
                          <a:latin typeface="Arial Cyr"/>
                        </a:rPr>
                        <a:t>До противоположного края</a:t>
                      </a:r>
                    </a:p>
                  </a:txBody>
                  <a:tcPr marL="7620" marR="7620" marT="7620" marB="0" anchor="b">
                    <a:lnL>
                      <a:noFill/>
                    </a:lnL>
                    <a:lnR>
                      <a:noFill/>
                    </a:lnR>
                    <a:lnT>
                      <a:noFill/>
                    </a:lnT>
                    <a:lnB>
                      <a:noFill/>
                    </a:lnB>
                  </a:tcPr>
                </a:tc>
                <a:tc>
                  <a:txBody>
                    <a:bodyPr/>
                    <a:lstStyle/>
                    <a:p>
                      <a:pPr algn="l" fontAlgn="b"/>
                      <a:endParaRPr lang="ru-RU" sz="1100" b="1" i="0" u="none" strike="noStrike">
                        <a:latin typeface="Arial Cyr"/>
                      </a:endParaRPr>
                    </a:p>
                  </a:txBody>
                  <a:tcPr marL="7620" marR="7620" marT="7620" marB="0" anchor="b">
                    <a:lnL>
                      <a:noFill/>
                    </a:lnL>
                    <a:lnR>
                      <a:noFill/>
                    </a:lnR>
                    <a:lnT>
                      <a:noFill/>
                    </a:lnT>
                    <a:lnB>
                      <a:noFill/>
                    </a:lnB>
                  </a:tcPr>
                </a:tc>
              </a:tr>
              <a:tr h="222885">
                <a:tc>
                  <a:txBody>
                    <a:bodyPr/>
                    <a:lstStyle/>
                    <a:p>
                      <a:pPr algn="l" fontAlgn="b"/>
                      <a:r>
                        <a:rPr lang="en-US" sz="1100" b="1" i="0" u="none" strike="noStrike">
                          <a:latin typeface="Arial Cyr"/>
                        </a:rPr>
                        <a:t>Min</a:t>
                      </a:r>
                    </a:p>
                  </a:txBody>
                  <a:tcPr marL="7620" marR="7620" marT="7620" marB="0" anchor="b">
                    <a:lnL>
                      <a:noFill/>
                    </a:lnL>
                    <a:lnR>
                      <a:noFill/>
                    </a:lnR>
                    <a:lnT>
                      <a:noFill/>
                    </a:lnT>
                    <a:lnB>
                      <a:noFill/>
                    </a:lnB>
                  </a:tcPr>
                </a:tc>
                <a:tc>
                  <a:txBody>
                    <a:bodyPr/>
                    <a:lstStyle/>
                    <a:p>
                      <a:pPr algn="r" fontAlgn="b"/>
                      <a:r>
                        <a:rPr lang="ru-RU" sz="1100" b="1" i="0" u="none" strike="noStrike" dirty="0">
                          <a:latin typeface="Arial Cyr"/>
                        </a:rPr>
                        <a:t>0,01</a:t>
                      </a:r>
                    </a:p>
                  </a:txBody>
                  <a:tcPr marL="7620" marR="7620" marT="7620" marB="0" anchor="b">
                    <a:lnL>
                      <a:noFill/>
                    </a:lnL>
                    <a:lnR>
                      <a:noFill/>
                    </a:lnR>
                    <a:lnT>
                      <a:noFill/>
                    </a:lnT>
                    <a:lnB>
                      <a:noFill/>
                    </a:lnB>
                  </a:tcPr>
                </a:tc>
                <a:tc>
                  <a:txBody>
                    <a:bodyPr/>
                    <a:lstStyle/>
                    <a:p>
                      <a:pPr algn="l" fontAlgn="b"/>
                      <a:r>
                        <a:rPr lang="en-US" sz="1100" b="1" i="0" u="none" strike="noStrike">
                          <a:latin typeface="Arial Cyr"/>
                        </a:rPr>
                        <a:t>c</a:t>
                      </a:r>
                    </a:p>
                  </a:txBody>
                  <a:tcPr marL="7620" marR="7620" marT="7620" marB="0" anchor="b">
                    <a:lnL>
                      <a:noFill/>
                    </a:lnL>
                    <a:lnR>
                      <a:noFill/>
                    </a:lnR>
                    <a:lnT>
                      <a:noFill/>
                    </a:lnT>
                    <a:lnB>
                      <a:noFill/>
                    </a:lnB>
                  </a:tcPr>
                </a:tc>
                <a:tc>
                  <a:txBody>
                    <a:bodyPr/>
                    <a:lstStyle/>
                    <a:p>
                      <a:pPr algn="r" fontAlgn="b"/>
                      <a:r>
                        <a:rPr lang="ru-RU" sz="1100" b="1" i="0" u="none" strike="noStrike">
                          <a:latin typeface="Arial Cyr"/>
                        </a:rPr>
                        <a:t>3 000</a:t>
                      </a:r>
                    </a:p>
                  </a:txBody>
                  <a:tcPr marL="7620" marR="7620" marT="7620" marB="0" anchor="b">
                    <a:lnL>
                      <a:noFill/>
                    </a:lnL>
                    <a:lnR>
                      <a:noFill/>
                    </a:lnR>
                    <a:lnT>
                      <a:noFill/>
                    </a:lnT>
                    <a:lnB>
                      <a:noFill/>
                    </a:lnB>
                  </a:tcPr>
                </a:tc>
                <a:tc>
                  <a:txBody>
                    <a:bodyPr/>
                    <a:lstStyle/>
                    <a:p>
                      <a:pPr algn="l" fontAlgn="b"/>
                      <a:r>
                        <a:rPr lang="ru-RU" sz="1100" b="1" i="0" u="none" strike="noStrike">
                          <a:latin typeface="Arial Cyr"/>
                        </a:rPr>
                        <a:t>км/с</a:t>
                      </a:r>
                    </a:p>
                  </a:txBody>
                  <a:tcPr marL="7620" marR="7620" marT="7620" marB="0" anchor="b">
                    <a:lnL>
                      <a:noFill/>
                    </a:lnL>
                    <a:lnR>
                      <a:noFill/>
                    </a:lnR>
                    <a:lnT>
                      <a:noFill/>
                    </a:lnT>
                    <a:lnB>
                      <a:noFill/>
                    </a:lnB>
                  </a:tcPr>
                </a:tc>
                <a:tc>
                  <a:txBody>
                    <a:bodyPr/>
                    <a:lstStyle/>
                    <a:p>
                      <a:pPr algn="l" fontAlgn="b"/>
                      <a:r>
                        <a:rPr lang="ru-RU" sz="1100" b="1" i="0" u="none" strike="noStrike">
                          <a:latin typeface="Arial Cyr"/>
                        </a:rPr>
                        <a:t>       2 800 000   </a:t>
                      </a:r>
                    </a:p>
                  </a:txBody>
                  <a:tcPr marL="7620" marR="7620" marT="7620" marB="0" anchor="b">
                    <a:lnL>
                      <a:noFill/>
                    </a:lnL>
                    <a:lnR>
                      <a:noFill/>
                    </a:lnR>
                    <a:lnT>
                      <a:noFill/>
                    </a:lnT>
                    <a:lnB>
                      <a:noFill/>
                    </a:lnB>
                  </a:tcPr>
                </a:tc>
                <a:tc>
                  <a:txBody>
                    <a:bodyPr/>
                    <a:lstStyle/>
                    <a:p>
                      <a:pPr algn="l" fontAlgn="b"/>
                      <a:r>
                        <a:rPr lang="ru-RU" sz="1100" b="1" i="0" u="none" strike="noStrike">
                          <a:latin typeface="Arial Cyr"/>
                        </a:rPr>
                        <a:t>лет</a:t>
                      </a:r>
                    </a:p>
                  </a:txBody>
                  <a:tcPr marL="7620" marR="7620" marT="7620" marB="0" anchor="b">
                    <a:lnL>
                      <a:noFill/>
                    </a:lnL>
                    <a:lnR>
                      <a:noFill/>
                    </a:lnR>
                    <a:lnT>
                      <a:noFill/>
                    </a:lnT>
                    <a:lnB>
                      <a:noFill/>
                    </a:lnB>
                  </a:tcPr>
                </a:tc>
                <a:tc>
                  <a:txBody>
                    <a:bodyPr/>
                    <a:lstStyle/>
                    <a:p>
                      <a:pPr algn="l" fontAlgn="b"/>
                      <a:r>
                        <a:rPr lang="ru-RU" sz="1100" b="1" i="0" u="none" strike="noStrike" dirty="0">
                          <a:latin typeface="Arial Cyr"/>
                        </a:rPr>
                        <a:t>                             7 500 000   </a:t>
                      </a:r>
                    </a:p>
                  </a:txBody>
                  <a:tcPr marL="7620" marR="7620" marT="7620" marB="0" anchor="b">
                    <a:lnL>
                      <a:noFill/>
                    </a:lnL>
                    <a:lnR>
                      <a:noFill/>
                    </a:lnR>
                    <a:lnT>
                      <a:noFill/>
                    </a:lnT>
                    <a:lnB>
                      <a:noFill/>
                    </a:lnB>
                  </a:tcPr>
                </a:tc>
                <a:tc>
                  <a:txBody>
                    <a:bodyPr/>
                    <a:lstStyle/>
                    <a:p>
                      <a:pPr algn="l" fontAlgn="b"/>
                      <a:r>
                        <a:rPr lang="ru-RU" sz="1100" b="1" i="0" u="none" strike="noStrike">
                          <a:latin typeface="Arial Cyr"/>
                        </a:rPr>
                        <a:t>лет</a:t>
                      </a:r>
                    </a:p>
                  </a:txBody>
                  <a:tcPr marL="7620" marR="7620" marT="7620" marB="0" anchor="b">
                    <a:lnL>
                      <a:noFill/>
                    </a:lnL>
                    <a:lnR>
                      <a:noFill/>
                    </a:lnR>
                    <a:lnT>
                      <a:noFill/>
                    </a:lnT>
                    <a:lnB>
                      <a:noFill/>
                    </a:lnB>
                  </a:tcPr>
                </a:tc>
              </a:tr>
              <a:tr h="222885">
                <a:tc>
                  <a:txBody>
                    <a:bodyPr/>
                    <a:lstStyle/>
                    <a:p>
                      <a:pPr algn="l" fontAlgn="b"/>
                      <a:r>
                        <a:rPr lang="en-US" sz="1100" b="1" i="0" u="none" strike="noStrike">
                          <a:latin typeface="Arial Cyr"/>
                        </a:rPr>
                        <a:t>Max</a:t>
                      </a:r>
                    </a:p>
                  </a:txBody>
                  <a:tcPr marL="7620" marR="7620" marT="7620" marB="0" anchor="b">
                    <a:lnL>
                      <a:noFill/>
                    </a:lnL>
                    <a:lnR>
                      <a:noFill/>
                    </a:lnR>
                    <a:lnT>
                      <a:noFill/>
                    </a:lnT>
                    <a:lnB>
                      <a:noFill/>
                    </a:lnB>
                  </a:tcPr>
                </a:tc>
                <a:tc>
                  <a:txBody>
                    <a:bodyPr/>
                    <a:lstStyle/>
                    <a:p>
                      <a:pPr algn="r" fontAlgn="b"/>
                      <a:r>
                        <a:rPr lang="ru-RU" sz="1100" b="1" i="0" u="none" strike="noStrike">
                          <a:latin typeface="Arial Cyr"/>
                        </a:rPr>
                        <a:t>0,1</a:t>
                      </a:r>
                    </a:p>
                  </a:txBody>
                  <a:tcPr marL="7620" marR="7620" marT="7620" marB="0" anchor="b">
                    <a:lnL>
                      <a:noFill/>
                    </a:lnL>
                    <a:lnR>
                      <a:noFill/>
                    </a:lnR>
                    <a:lnT>
                      <a:noFill/>
                    </a:lnT>
                    <a:lnB>
                      <a:noFill/>
                    </a:lnB>
                  </a:tcPr>
                </a:tc>
                <a:tc>
                  <a:txBody>
                    <a:bodyPr/>
                    <a:lstStyle/>
                    <a:p>
                      <a:pPr algn="l" fontAlgn="b"/>
                      <a:r>
                        <a:rPr lang="en-US" sz="1100" b="1" i="0" u="none" strike="noStrike">
                          <a:latin typeface="Arial Cyr"/>
                        </a:rPr>
                        <a:t>c</a:t>
                      </a:r>
                    </a:p>
                  </a:txBody>
                  <a:tcPr marL="7620" marR="7620" marT="7620" marB="0" anchor="b">
                    <a:lnL>
                      <a:noFill/>
                    </a:lnL>
                    <a:lnR>
                      <a:noFill/>
                    </a:lnR>
                    <a:lnT>
                      <a:noFill/>
                    </a:lnT>
                    <a:lnB>
                      <a:noFill/>
                    </a:lnB>
                  </a:tcPr>
                </a:tc>
                <a:tc>
                  <a:txBody>
                    <a:bodyPr/>
                    <a:lstStyle/>
                    <a:p>
                      <a:pPr algn="r" fontAlgn="b"/>
                      <a:r>
                        <a:rPr lang="ru-RU" sz="1100" b="1" i="0" u="none" strike="noStrike">
                          <a:latin typeface="Arial Cyr"/>
                        </a:rPr>
                        <a:t>30 000</a:t>
                      </a:r>
                    </a:p>
                  </a:txBody>
                  <a:tcPr marL="7620" marR="7620" marT="7620" marB="0" anchor="b">
                    <a:lnL>
                      <a:noFill/>
                    </a:lnL>
                    <a:lnR>
                      <a:noFill/>
                    </a:lnR>
                    <a:lnT>
                      <a:noFill/>
                    </a:lnT>
                    <a:lnB>
                      <a:noFill/>
                    </a:lnB>
                  </a:tcPr>
                </a:tc>
                <a:tc>
                  <a:txBody>
                    <a:bodyPr/>
                    <a:lstStyle/>
                    <a:p>
                      <a:pPr algn="l" fontAlgn="b"/>
                      <a:r>
                        <a:rPr lang="ru-RU" sz="1100" b="1" i="0" u="none" strike="noStrike">
                          <a:latin typeface="Arial Cyr"/>
                        </a:rPr>
                        <a:t>км/с</a:t>
                      </a:r>
                    </a:p>
                  </a:txBody>
                  <a:tcPr marL="7620" marR="7620" marT="7620" marB="0" anchor="b">
                    <a:lnL>
                      <a:noFill/>
                    </a:lnL>
                    <a:lnR>
                      <a:noFill/>
                    </a:lnR>
                    <a:lnT>
                      <a:noFill/>
                    </a:lnT>
                    <a:lnB>
                      <a:noFill/>
                    </a:lnB>
                  </a:tcPr>
                </a:tc>
                <a:tc>
                  <a:txBody>
                    <a:bodyPr/>
                    <a:lstStyle/>
                    <a:p>
                      <a:pPr algn="l" fontAlgn="b"/>
                      <a:r>
                        <a:rPr lang="ru-RU" sz="1100" b="1" i="0" u="none" strike="noStrike">
                          <a:latin typeface="Arial Cyr"/>
                        </a:rPr>
                        <a:t>          280 000   </a:t>
                      </a:r>
                    </a:p>
                  </a:txBody>
                  <a:tcPr marL="7620" marR="7620" marT="7620" marB="0" anchor="b">
                    <a:lnL>
                      <a:noFill/>
                    </a:lnL>
                    <a:lnR>
                      <a:noFill/>
                    </a:lnR>
                    <a:lnT>
                      <a:noFill/>
                    </a:lnT>
                    <a:lnB>
                      <a:noFill/>
                    </a:lnB>
                  </a:tcPr>
                </a:tc>
                <a:tc>
                  <a:txBody>
                    <a:bodyPr/>
                    <a:lstStyle/>
                    <a:p>
                      <a:pPr algn="l" fontAlgn="b"/>
                      <a:r>
                        <a:rPr lang="ru-RU" sz="1100" b="1" i="0" u="none" strike="noStrike">
                          <a:latin typeface="Arial Cyr"/>
                        </a:rPr>
                        <a:t>лет</a:t>
                      </a:r>
                    </a:p>
                  </a:txBody>
                  <a:tcPr marL="7620" marR="7620" marT="7620" marB="0" anchor="b">
                    <a:lnL>
                      <a:noFill/>
                    </a:lnL>
                    <a:lnR>
                      <a:noFill/>
                    </a:lnR>
                    <a:lnT>
                      <a:noFill/>
                    </a:lnT>
                    <a:lnB>
                      <a:noFill/>
                    </a:lnB>
                  </a:tcPr>
                </a:tc>
                <a:tc>
                  <a:txBody>
                    <a:bodyPr/>
                    <a:lstStyle/>
                    <a:p>
                      <a:pPr algn="l" fontAlgn="b"/>
                      <a:r>
                        <a:rPr lang="ru-RU" sz="1100" b="1" i="0" u="none" strike="noStrike">
                          <a:latin typeface="Arial Cyr"/>
                        </a:rPr>
                        <a:t>                               750 000   </a:t>
                      </a:r>
                    </a:p>
                  </a:txBody>
                  <a:tcPr marL="7620" marR="7620" marT="7620" marB="0" anchor="b">
                    <a:lnL>
                      <a:noFill/>
                    </a:lnL>
                    <a:lnR>
                      <a:noFill/>
                    </a:lnR>
                    <a:lnT>
                      <a:noFill/>
                    </a:lnT>
                    <a:lnB>
                      <a:noFill/>
                    </a:lnB>
                  </a:tcPr>
                </a:tc>
                <a:tc>
                  <a:txBody>
                    <a:bodyPr/>
                    <a:lstStyle/>
                    <a:p>
                      <a:pPr algn="l" fontAlgn="b"/>
                      <a:r>
                        <a:rPr lang="ru-RU" sz="1100" b="1" i="0" u="none" strike="noStrike" dirty="0">
                          <a:latin typeface="Arial Cyr"/>
                        </a:rPr>
                        <a:t>лет</a:t>
                      </a:r>
                    </a:p>
                  </a:txBody>
                  <a:tcPr marL="7620" marR="7620" marT="7620" marB="0" anchor="b">
                    <a:lnL>
                      <a:noFill/>
                    </a:lnL>
                    <a:lnR>
                      <a:noFill/>
                    </a:lnR>
                    <a:lnT>
                      <a:noFill/>
                    </a:lnT>
                    <a:lnB>
                      <a:noFill/>
                    </a:lnB>
                  </a:tcPr>
                </a:tc>
              </a:tr>
            </a:tbl>
          </a:graphicData>
        </a:graphic>
      </p:graphicFrame>
      <p:sp>
        <p:nvSpPr>
          <p:cNvPr id="13" name="Прямоугольник 12"/>
          <p:cNvSpPr/>
          <p:nvPr/>
        </p:nvSpPr>
        <p:spPr>
          <a:xfrm>
            <a:off x="500034" y="4929198"/>
            <a:ext cx="8215370" cy="830997"/>
          </a:xfrm>
          <a:prstGeom prst="rect">
            <a:avLst/>
          </a:prstGeom>
        </p:spPr>
        <p:txBody>
          <a:bodyPr wrap="square">
            <a:spAutoFit/>
          </a:bodyPr>
          <a:lstStyle/>
          <a:p>
            <a:r>
              <a:rPr lang="ru-RU" sz="1200" dirty="0" smtClean="0"/>
              <a:t> «Конечная цель» космонавтики определяется тем, что для земной (околосолнечной) цивилизации достаточно осуществить ограниченное количество межзвездных полетов эскадр пилотируемых кораблей (несколько десятков) на ограниченное расстояние (10–50 световых лет) Дальнейшее освоение Галактики осуществляют уже вновь созданные цивилизации на других планетных системах Цивилизация.</a:t>
            </a:r>
            <a:endParaRPr lang="ru-RU" sz="12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graphicFrame>
        <p:nvGraphicFramePr>
          <p:cNvPr id="6" name="Таблица 5"/>
          <p:cNvGraphicFramePr>
            <a:graphicFrameLocks noGrp="1"/>
          </p:cNvGraphicFramePr>
          <p:nvPr/>
        </p:nvGraphicFramePr>
        <p:xfrm>
          <a:off x="2643174" y="318124"/>
          <a:ext cx="4357718" cy="617220"/>
        </p:xfrm>
        <a:graphic>
          <a:graphicData uri="http://schemas.openxmlformats.org/drawingml/2006/table">
            <a:tbl>
              <a:tblPr/>
              <a:tblGrid>
                <a:gridCol w="4357718"/>
              </a:tblGrid>
              <a:tr h="578178">
                <a:tc>
                  <a:txBody>
                    <a:bodyPr/>
                    <a:lstStyle/>
                    <a:p>
                      <a:pPr algn="ctr" fontAlgn="b"/>
                      <a:r>
                        <a:rPr lang="ru-RU" sz="2000" b="1" i="0" u="none" strike="noStrike" dirty="0" smtClean="0">
                          <a:solidFill>
                            <a:schemeClr val="tx1"/>
                          </a:solidFill>
                          <a:latin typeface="Calibri"/>
                        </a:rPr>
                        <a:t>Рекомендованная литература </a:t>
                      </a:r>
                    </a:p>
                    <a:p>
                      <a:pPr algn="ctr" fontAlgn="b"/>
                      <a:r>
                        <a:rPr lang="ru-RU" sz="2000" b="1" i="0" u="none" strike="noStrike" dirty="0" smtClean="0">
                          <a:solidFill>
                            <a:schemeClr val="tx1"/>
                          </a:solidFill>
                          <a:latin typeface="Calibri"/>
                        </a:rPr>
                        <a:t>и источники </a:t>
                      </a:r>
                    </a:p>
                  </a:txBody>
                  <a:tcPr marL="7620" marR="7620" marT="7620" marB="0" anchor="b">
                    <a:lnL>
                      <a:noFill/>
                    </a:lnL>
                    <a:lnR>
                      <a:noFill/>
                    </a:lnR>
                    <a:lnT>
                      <a:noFill/>
                    </a:lnT>
                    <a:lnB>
                      <a:noFill/>
                    </a:lnB>
                  </a:tcPr>
                </a:tc>
              </a:tr>
            </a:tbl>
          </a:graphicData>
        </a:graphic>
      </p:graphicFrame>
      <p:sp>
        <p:nvSpPr>
          <p:cNvPr id="5" name="Прямоугольник 4"/>
          <p:cNvSpPr/>
          <p:nvPr/>
        </p:nvSpPr>
        <p:spPr>
          <a:xfrm>
            <a:off x="714348" y="4572008"/>
            <a:ext cx="8786874" cy="369332"/>
          </a:xfrm>
          <a:prstGeom prst="rect">
            <a:avLst/>
          </a:prstGeom>
        </p:spPr>
        <p:txBody>
          <a:bodyPr wrap="square">
            <a:spAutoFit/>
          </a:bodyPr>
          <a:lstStyle/>
          <a:p>
            <a:r>
              <a:rPr lang="ru-RU" b="1" dirty="0" smtClean="0"/>
              <a:t>Солнечная Система  </a:t>
            </a:r>
            <a:r>
              <a:rPr lang="en-US" dirty="0" smtClean="0">
                <a:hlinkClick r:id="rId5"/>
              </a:rPr>
              <a:t>http://galspace.spb.ru/index.php</a:t>
            </a:r>
            <a:r>
              <a:rPr lang="ru-RU" dirty="0" smtClean="0"/>
              <a:t> </a:t>
            </a:r>
            <a:endParaRPr lang="ru-RU" dirty="0"/>
          </a:p>
        </p:txBody>
      </p:sp>
      <p:sp>
        <p:nvSpPr>
          <p:cNvPr id="7" name="Прямоугольник 6"/>
          <p:cNvSpPr/>
          <p:nvPr/>
        </p:nvSpPr>
        <p:spPr>
          <a:xfrm>
            <a:off x="714348" y="4071942"/>
            <a:ext cx="6357982" cy="369332"/>
          </a:xfrm>
          <a:prstGeom prst="rect">
            <a:avLst/>
          </a:prstGeom>
        </p:spPr>
        <p:txBody>
          <a:bodyPr wrap="square">
            <a:spAutoFit/>
          </a:bodyPr>
          <a:lstStyle/>
          <a:p>
            <a:r>
              <a:rPr lang="ru-RU" b="1" dirty="0" smtClean="0"/>
              <a:t>Эпизоды космонавтики </a:t>
            </a:r>
            <a:r>
              <a:rPr lang="en-US" dirty="0" smtClean="0">
                <a:hlinkClick r:id="rId6"/>
              </a:rPr>
              <a:t>http://epizodyspace.ru/</a:t>
            </a:r>
            <a:r>
              <a:rPr lang="ru-RU" dirty="0" smtClean="0"/>
              <a:t> </a:t>
            </a:r>
            <a:endParaRPr lang="ru-RU" dirty="0"/>
          </a:p>
        </p:txBody>
      </p:sp>
      <p:sp>
        <p:nvSpPr>
          <p:cNvPr id="8" name="Прямоугольник 7"/>
          <p:cNvSpPr/>
          <p:nvPr/>
        </p:nvSpPr>
        <p:spPr>
          <a:xfrm>
            <a:off x="714348" y="5214950"/>
            <a:ext cx="5929354" cy="369332"/>
          </a:xfrm>
          <a:prstGeom prst="rect">
            <a:avLst/>
          </a:prstGeom>
        </p:spPr>
        <p:txBody>
          <a:bodyPr wrap="square">
            <a:spAutoFit/>
          </a:bodyPr>
          <a:lstStyle/>
          <a:p>
            <a:r>
              <a:rPr lang="en-US" b="1" dirty="0" smtClean="0"/>
              <a:t>Heavens above</a:t>
            </a:r>
            <a:r>
              <a:rPr lang="ru-RU" b="1" dirty="0" smtClean="0"/>
              <a:t> </a:t>
            </a:r>
            <a:r>
              <a:rPr lang="en-US" dirty="0" smtClean="0">
                <a:hlinkClick r:id="rId7"/>
              </a:rPr>
              <a:t>https://www.heavens-above.com/</a:t>
            </a:r>
            <a:endParaRPr lang="en-US" dirty="0" smtClean="0"/>
          </a:p>
        </p:txBody>
      </p:sp>
      <p:sp>
        <p:nvSpPr>
          <p:cNvPr id="4097" name="Rectangle 1"/>
          <p:cNvSpPr>
            <a:spLocks noChangeArrowheads="1"/>
          </p:cNvSpPr>
          <p:nvPr/>
        </p:nvSpPr>
        <p:spPr bwMode="auto">
          <a:xfrm>
            <a:off x="714348" y="1285860"/>
            <a:ext cx="7929618" cy="240065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ts val="3000"/>
              </a:spcAf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Шкловский И.С. Вселенная, жизнь, разум. </a:t>
            </a:r>
            <a:r>
              <a:rPr lang="ru-RU" sz="2000" dirty="0" smtClean="0">
                <a:latin typeface="Times New Roman" pitchFamily="18" charset="0"/>
                <a:ea typeface="Calibri" pitchFamily="34" charset="0"/>
                <a:cs typeface="Times New Roman" pitchFamily="18" charset="0"/>
              </a:rPr>
              <a:t>М.: Наука, </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1987, 336 стр.</a:t>
            </a:r>
            <a:endParaRPr kumimoji="0" lang="ru-RU" sz="1000" b="0" i="0" u="none" strike="noStrike" cap="none" normalizeH="0" baseline="0" dirty="0" smtClean="0">
              <a:ln>
                <a:noFill/>
              </a:ln>
              <a:solidFill>
                <a:schemeClr val="tx1"/>
              </a:solidFill>
              <a:effectLst/>
              <a:latin typeface="Arial" pitchFamily="34" charset="0"/>
              <a:cs typeface="Arial" pitchFamily="34" charset="0"/>
            </a:endParaRPr>
          </a:p>
          <a:p>
            <a:pPr marL="0" marR="0" lvl="0" algn="just" defTabSz="914400" rtl="0" eaLnBrk="0" fontAlgn="base" latinLnBrk="0" hangingPunct="0">
              <a:lnSpc>
                <a:spcPct val="100000"/>
              </a:lnSpc>
              <a:spcBef>
                <a:spcPct val="0"/>
              </a:spcBef>
              <a:spcAft>
                <a:spcPts val="300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Левантовский В.И. </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Механика</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космического полета в элементарном изложении. М.: Наука, 1974. 512 стр.</a:t>
            </a:r>
            <a:endParaRPr kumimoji="0" lang="ru-RU" sz="1000" b="0" i="0" u="none" strike="noStrike" cap="none" normalizeH="0" baseline="0" dirty="0" smtClean="0">
              <a:ln>
                <a:noFill/>
              </a:ln>
              <a:solidFill>
                <a:schemeClr val="tx1"/>
              </a:solidFill>
              <a:effectLst/>
              <a:latin typeface="Arial" pitchFamily="34" charset="0"/>
              <a:cs typeface="Arial" pitchFamily="34" charset="0"/>
            </a:endParaRPr>
          </a:p>
          <a:p>
            <a:pPr marL="0" marR="0" lvl="0" algn="just" defTabSz="914400" rtl="0" eaLnBrk="0" fontAlgn="base" latinLnBrk="0" hangingPunct="0">
              <a:lnSpc>
                <a:spcPct val="100000"/>
              </a:lnSpc>
              <a:spcBef>
                <a:spcPct val="0"/>
              </a:spcBef>
              <a:spcAft>
                <a:spcPts val="3000"/>
              </a:spcAft>
              <a:buClrTx/>
              <a:buSzTx/>
              <a:buFontTx/>
              <a:buNone/>
              <a:tabLst/>
            </a:pP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Asif</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Siddiqi</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Beyond Earth. A chronicle of deep space exploration, 1958–2016. NASA</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393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стр</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sp>
        <p:nvSpPr>
          <p:cNvPr id="7" name="Rectangle 5"/>
          <p:cNvSpPr>
            <a:spLocks noChangeArrowheads="1"/>
          </p:cNvSpPr>
          <p:nvPr/>
        </p:nvSpPr>
        <p:spPr bwMode="auto">
          <a:xfrm>
            <a:off x="1933371" y="1328033"/>
            <a:ext cx="5328592" cy="400110"/>
          </a:xfrm>
          <a:prstGeom prst="rect">
            <a:avLst/>
          </a:prstGeom>
          <a:noFill/>
          <a:ln w="9525">
            <a:noFill/>
            <a:miter lim="800000"/>
            <a:headEnd/>
            <a:tailEnd/>
          </a:ln>
          <a:effectLst/>
        </p:spPr>
        <p:txBody>
          <a:bodyPr wrap="square" anchor="ctr">
            <a:spAutoFit/>
          </a:bodyPr>
          <a:lstStyle/>
          <a:p>
            <a:pPr algn="ctr"/>
            <a:r>
              <a:rPr lang="ru-RU" sz="2000" b="1" dirty="0" smtClean="0">
                <a:solidFill>
                  <a:schemeClr val="accent4">
                    <a:lumMod val="20000"/>
                    <a:lumOff val="80000"/>
                  </a:schemeClr>
                </a:solidFill>
              </a:rPr>
              <a:t>    </a:t>
            </a:r>
            <a:r>
              <a:rPr lang="ru-RU" sz="2000" b="1" dirty="0" smtClean="0">
                <a:ln w="1905"/>
                <a:solidFill>
                  <a:schemeClr val="accent4">
                    <a:lumMod val="20000"/>
                    <a:lumOff val="80000"/>
                  </a:schemeClr>
                </a:solidFill>
                <a:effectLst>
                  <a:innerShdw blurRad="69850" dist="43180" dir="5400000">
                    <a:srgbClr val="000000">
                      <a:alpha val="65000"/>
                    </a:srgbClr>
                  </a:innerShdw>
                </a:effectLst>
                <a:latin typeface="Times New Roman" pitchFamily="18" charset="0"/>
                <a:cs typeface="Times New Roman" pitchFamily="18" charset="0"/>
              </a:rPr>
              <a:t>БЛАГОДАРЮ ЗА ВНИМАНИЕ !</a:t>
            </a:r>
            <a:endParaRPr lang="ru-RU" sz="2000" b="1" dirty="0">
              <a:solidFill>
                <a:schemeClr val="accent4">
                  <a:lumMod val="20000"/>
                  <a:lumOff val="80000"/>
                </a:schemeClr>
              </a:solidFill>
              <a:latin typeface="Times New Roman" pitchFamily="18" charset="0"/>
              <a:cs typeface="Times New Roman" pitchFamily="18" charset="0"/>
            </a:endParaRPr>
          </a:p>
        </p:txBody>
      </p:sp>
      <p:sp>
        <p:nvSpPr>
          <p:cNvPr id="8" name="Rectangle 2"/>
          <p:cNvSpPr>
            <a:spLocks noChangeArrowheads="1"/>
          </p:cNvSpPr>
          <p:nvPr/>
        </p:nvSpPr>
        <p:spPr bwMode="auto">
          <a:xfrm>
            <a:off x="4786314" y="2428868"/>
            <a:ext cx="4229342" cy="2646878"/>
          </a:xfrm>
          <a:prstGeom prst="rect">
            <a:avLst/>
          </a:prstGeom>
          <a:noFill/>
          <a:ln w="9525">
            <a:noFill/>
            <a:miter lim="800000"/>
            <a:headEnd/>
            <a:tailEnd/>
          </a:ln>
        </p:spPr>
        <p:txBody>
          <a:bodyPr wrap="square" anchor="ctr">
            <a:spAutoFit/>
          </a:bodyPr>
          <a:lstStyle/>
          <a:p>
            <a:pPr indent="450850" algn="ctr"/>
            <a:r>
              <a:rPr lang="ru-RU" sz="1200" b="1" dirty="0">
                <a:latin typeface="Arial" charset="0"/>
              </a:rPr>
              <a:t>Моисеев Иван Михайлович,</a:t>
            </a:r>
            <a:r>
              <a:rPr lang="ru-RU" sz="1200" dirty="0">
                <a:latin typeface="Arial" charset="0"/>
              </a:rPr>
              <a:t> </a:t>
            </a:r>
          </a:p>
          <a:p>
            <a:pPr indent="450850" algn="ctr"/>
            <a:r>
              <a:rPr lang="ru-RU" sz="1200" dirty="0" smtClean="0">
                <a:latin typeface="Arial" charset="0"/>
              </a:rPr>
              <a:t>Руководитель </a:t>
            </a:r>
            <a:r>
              <a:rPr lang="ru-RU" sz="1200" dirty="0">
                <a:latin typeface="Arial" charset="0"/>
              </a:rPr>
              <a:t>ИКП,</a:t>
            </a:r>
          </a:p>
          <a:p>
            <a:pPr indent="450850" algn="ctr"/>
            <a:r>
              <a:rPr lang="ru-RU" sz="1200" dirty="0">
                <a:latin typeface="Arial" charset="0"/>
              </a:rPr>
              <a:t>Научный руководитель МКК,</a:t>
            </a:r>
          </a:p>
          <a:p>
            <a:pPr indent="450850" algn="ctr"/>
            <a:r>
              <a:rPr lang="ru-RU" sz="1200" dirty="0" smtClean="0">
                <a:latin typeface="Arial" charset="0"/>
              </a:rPr>
              <a:t>Член экспертного совета </a:t>
            </a:r>
          </a:p>
          <a:p>
            <a:pPr indent="450850" algn="ctr"/>
            <a:r>
              <a:rPr lang="ru-RU" sz="1200" dirty="0" smtClean="0">
                <a:latin typeface="Arial" charset="0"/>
              </a:rPr>
              <a:t>при Правительстве Российской Федерации</a:t>
            </a:r>
            <a:endParaRPr lang="ru-RU" sz="1200" dirty="0">
              <a:latin typeface="Arial" charset="0"/>
            </a:endParaRPr>
          </a:p>
          <a:p>
            <a:pPr indent="450850" algn="ctr"/>
            <a:endParaRPr lang="ru-RU" sz="1200" dirty="0">
              <a:latin typeface="Arial" charset="0"/>
            </a:endParaRPr>
          </a:p>
          <a:p>
            <a:pPr indent="450850" algn="ctr"/>
            <a:r>
              <a:rPr lang="ru-RU" sz="1200" b="1" dirty="0" err="1">
                <a:latin typeface="Arial" charset="0"/>
                <a:hlinkClick r:id="rId5"/>
              </a:rPr>
              <a:t>i_mois@mail.ru</a:t>
            </a:r>
            <a:endParaRPr lang="ru-RU" sz="1200" b="1" dirty="0">
              <a:latin typeface="Arial" charset="0"/>
            </a:endParaRPr>
          </a:p>
          <a:p>
            <a:pPr indent="450850" algn="ctr"/>
            <a:endParaRPr lang="ru-RU" sz="1200" b="1" dirty="0">
              <a:latin typeface="Arial" charset="0"/>
            </a:endParaRPr>
          </a:p>
          <a:p>
            <a:pPr indent="450850" algn="ctr"/>
            <a:r>
              <a:rPr lang="en-US" sz="1100" b="1" dirty="0" smtClean="0">
                <a:hlinkClick r:id="rId6"/>
              </a:rPr>
              <a:t>http://path-2.interstellar-flight.ru</a:t>
            </a:r>
            <a:r>
              <a:rPr lang="ru-RU" sz="1100" b="1" dirty="0" smtClean="0">
                <a:hlinkClick r:id="rId7"/>
              </a:rPr>
              <a:t> </a:t>
            </a:r>
          </a:p>
          <a:p>
            <a:pPr indent="450850" algn="ctr"/>
            <a:r>
              <a:rPr lang="ru-RU" sz="1100" b="1" dirty="0" smtClean="0">
                <a:hlinkClick r:id="rId8"/>
              </a:rPr>
              <a:t>http</a:t>
            </a:r>
            <a:r>
              <a:rPr lang="ru-RU" sz="1100" b="1" dirty="0">
                <a:hlinkClick r:id="rId8"/>
              </a:rPr>
              <a:t>://www.mosspace.ru</a:t>
            </a:r>
            <a:endParaRPr lang="ru-RU" sz="1100" b="1" dirty="0">
              <a:hlinkClick r:id="rId7"/>
            </a:endParaRPr>
          </a:p>
          <a:p>
            <a:pPr indent="450850" algn="ctr"/>
            <a:r>
              <a:rPr lang="en-US" sz="1100" b="1" dirty="0">
                <a:hlinkClick r:id="rId9"/>
              </a:rPr>
              <a:t>http://</a:t>
            </a:r>
            <a:r>
              <a:rPr lang="en-US" sz="1100" b="1" dirty="0" smtClean="0">
                <a:hlinkClick r:id="rId9"/>
              </a:rPr>
              <a:t>interstellar-flight.ru</a:t>
            </a:r>
            <a:endParaRPr lang="ru-RU" sz="1100" b="1" dirty="0" smtClean="0"/>
          </a:p>
          <a:p>
            <a:pPr indent="450850" algn="ctr"/>
            <a:r>
              <a:rPr lang="en-US" sz="1100" b="1" dirty="0" smtClean="0">
                <a:hlinkClick r:id="rId7"/>
              </a:rPr>
              <a:t>http://ivan-moiseyev.livejournal.com/</a:t>
            </a:r>
            <a:endParaRPr lang="ru-RU" sz="1100" b="1" dirty="0" smtClean="0"/>
          </a:p>
          <a:p>
            <a:pPr indent="450850" algn="ctr"/>
            <a:endParaRPr lang="ru-RU" sz="2000" b="1" dirty="0">
              <a:latin typeface="Arial"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pic>
        <p:nvPicPr>
          <p:cNvPr id="23554" name="Picture 2" descr="Планеты земной группы"/>
          <p:cNvPicPr>
            <a:picLocks noChangeAspect="1" noChangeArrowheads="1"/>
          </p:cNvPicPr>
          <p:nvPr/>
        </p:nvPicPr>
        <p:blipFill>
          <a:blip r:embed="rId5" cstate="print"/>
          <a:srcRect t="14178"/>
          <a:stretch>
            <a:fillRect/>
          </a:stretch>
        </p:blipFill>
        <p:spPr bwMode="auto">
          <a:xfrm>
            <a:off x="285720" y="1643050"/>
            <a:ext cx="5534768" cy="3395652"/>
          </a:xfrm>
          <a:prstGeom prst="rect">
            <a:avLst/>
          </a:prstGeom>
          <a:noFill/>
        </p:spPr>
      </p:pic>
      <p:graphicFrame>
        <p:nvGraphicFramePr>
          <p:cNvPr id="5" name="Таблица 4"/>
          <p:cNvGraphicFramePr>
            <a:graphicFrameLocks noGrp="1"/>
          </p:cNvGraphicFramePr>
          <p:nvPr/>
        </p:nvGraphicFramePr>
        <p:xfrm>
          <a:off x="3500430" y="285728"/>
          <a:ext cx="2143140" cy="312420"/>
        </p:xfrm>
        <a:graphic>
          <a:graphicData uri="http://schemas.openxmlformats.org/drawingml/2006/table">
            <a:tbl>
              <a:tblPr/>
              <a:tblGrid>
                <a:gridCol w="2143140"/>
              </a:tblGrid>
              <a:tr h="182880">
                <a:tc>
                  <a:txBody>
                    <a:bodyPr/>
                    <a:lstStyle/>
                    <a:p>
                      <a:pPr algn="l" fontAlgn="b"/>
                      <a:r>
                        <a:rPr lang="ru-RU" sz="2000" b="1" i="0" u="none" strike="noStrike" dirty="0">
                          <a:solidFill>
                            <a:schemeClr val="tx1"/>
                          </a:solidFill>
                          <a:latin typeface="Calibri"/>
                        </a:rPr>
                        <a:t>Солнечная система</a:t>
                      </a:r>
                    </a:p>
                  </a:txBody>
                  <a:tcPr marL="7620" marR="7620" marT="7620" marB="0" anchor="b">
                    <a:lnL>
                      <a:noFill/>
                    </a:lnL>
                    <a:lnR>
                      <a:noFill/>
                    </a:lnR>
                    <a:lnT>
                      <a:noFill/>
                    </a:lnT>
                    <a:lnB>
                      <a:noFill/>
                    </a:lnB>
                  </a:tcPr>
                </a:tc>
              </a:tr>
            </a:tbl>
          </a:graphicData>
        </a:graphic>
      </p:graphicFrame>
      <p:graphicFrame>
        <p:nvGraphicFramePr>
          <p:cNvPr id="6" name="Таблица 5"/>
          <p:cNvGraphicFramePr>
            <a:graphicFrameLocks noGrp="1"/>
          </p:cNvGraphicFramePr>
          <p:nvPr/>
        </p:nvGraphicFramePr>
        <p:xfrm>
          <a:off x="428596" y="5500702"/>
          <a:ext cx="2143140" cy="647700"/>
        </p:xfrm>
        <a:graphic>
          <a:graphicData uri="http://schemas.openxmlformats.org/drawingml/2006/table">
            <a:tbl>
              <a:tblPr/>
              <a:tblGrid>
                <a:gridCol w="2143140"/>
              </a:tblGrid>
              <a:tr h="182880">
                <a:tc>
                  <a:txBody>
                    <a:bodyPr/>
                    <a:lstStyle/>
                    <a:p>
                      <a:pPr algn="ctr" fontAlgn="b"/>
                      <a:r>
                        <a:rPr lang="ru-RU" sz="1400" b="1" i="0" u="none" strike="noStrike" dirty="0" smtClean="0">
                          <a:solidFill>
                            <a:schemeClr val="tx1"/>
                          </a:solidFill>
                          <a:latin typeface="Calibri"/>
                        </a:rPr>
                        <a:t>Соблюдается масштаб по размерам планет, </a:t>
                      </a:r>
                    </a:p>
                    <a:p>
                      <a:pPr algn="ctr" fontAlgn="b"/>
                      <a:r>
                        <a:rPr lang="ru-RU" sz="1400" b="1" i="0" u="none" strike="noStrike" dirty="0" smtClean="0">
                          <a:solidFill>
                            <a:schemeClr val="tx1"/>
                          </a:solidFill>
                          <a:latin typeface="Calibri"/>
                        </a:rPr>
                        <a:t>но не по расстояниям</a:t>
                      </a:r>
                      <a:endParaRPr lang="ru-RU" sz="1400" b="1" i="0" u="none" strike="noStrike" dirty="0">
                        <a:solidFill>
                          <a:schemeClr val="tx1"/>
                        </a:solidFill>
                        <a:latin typeface="Calibri"/>
                      </a:endParaRPr>
                    </a:p>
                  </a:txBody>
                  <a:tcPr marL="7620" marR="7620" marT="7620" marB="0" anchor="b">
                    <a:lnL>
                      <a:noFill/>
                    </a:lnL>
                    <a:lnR>
                      <a:noFill/>
                    </a:lnR>
                    <a:lnT>
                      <a:noFill/>
                    </a:lnT>
                    <a:lnB>
                      <a:noFill/>
                    </a:lnB>
                  </a:tcPr>
                </a:tc>
              </a:tr>
            </a:tbl>
          </a:graphicData>
        </a:graphic>
      </p:graphicFrame>
      <p:graphicFrame>
        <p:nvGraphicFramePr>
          <p:cNvPr id="7" name="Таблица 6"/>
          <p:cNvGraphicFramePr>
            <a:graphicFrameLocks noGrp="1"/>
          </p:cNvGraphicFramePr>
          <p:nvPr/>
        </p:nvGraphicFramePr>
        <p:xfrm>
          <a:off x="6215074" y="2143116"/>
          <a:ext cx="2717800" cy="2849880"/>
        </p:xfrm>
        <a:graphic>
          <a:graphicData uri="http://schemas.openxmlformats.org/drawingml/2006/table">
            <a:tbl>
              <a:tblPr>
                <a:tableStyleId>{18603FDC-E32A-4AB5-989C-0864C3EAD2B8}</a:tableStyleId>
              </a:tblPr>
              <a:tblGrid>
                <a:gridCol w="1285884"/>
                <a:gridCol w="714380"/>
                <a:gridCol w="717536"/>
              </a:tblGrid>
              <a:tr h="182880">
                <a:tc>
                  <a:txBody>
                    <a:bodyPr/>
                    <a:lstStyle/>
                    <a:p>
                      <a:pPr algn="ctr" fontAlgn="b"/>
                      <a:r>
                        <a:rPr lang="ru-RU" sz="1400" u="none" strike="noStrike" dirty="0">
                          <a:solidFill>
                            <a:schemeClr val="bg1"/>
                          </a:solidFill>
                        </a:rPr>
                        <a:t>Расстояние до галактического центра</a:t>
                      </a:r>
                      <a:endParaRPr lang="ru-RU" sz="1400" b="0" i="0" u="none" strike="noStrike" dirty="0">
                        <a:solidFill>
                          <a:schemeClr val="bg1"/>
                        </a:solidFill>
                        <a:latin typeface="Calibri"/>
                      </a:endParaRPr>
                    </a:p>
                  </a:txBody>
                  <a:tcPr marL="7620" marR="7620" marT="7620" marB="0" anchor="b"/>
                </a:tc>
                <a:tc>
                  <a:txBody>
                    <a:bodyPr/>
                    <a:lstStyle/>
                    <a:p>
                      <a:pPr algn="ctr" fontAlgn="b"/>
                      <a:r>
                        <a:rPr lang="ru-RU" sz="1400" u="none" strike="noStrike" dirty="0">
                          <a:solidFill>
                            <a:schemeClr val="bg1"/>
                          </a:solidFill>
                        </a:rPr>
                        <a:t>26 000</a:t>
                      </a:r>
                      <a:endParaRPr lang="ru-RU" sz="1400" b="1" i="0" u="none" strike="noStrike" dirty="0">
                        <a:solidFill>
                          <a:schemeClr val="bg1"/>
                        </a:solidFill>
                        <a:latin typeface="Calibri"/>
                      </a:endParaRPr>
                    </a:p>
                  </a:txBody>
                  <a:tcPr marL="7620" marR="7620" marT="7620" marB="0" anchor="b"/>
                </a:tc>
                <a:tc>
                  <a:txBody>
                    <a:bodyPr/>
                    <a:lstStyle/>
                    <a:p>
                      <a:pPr algn="ctr" fontAlgn="b"/>
                      <a:r>
                        <a:rPr lang="ru-RU" sz="1400" u="none" strike="noStrike">
                          <a:solidFill>
                            <a:schemeClr val="bg1"/>
                          </a:solidFill>
                        </a:rPr>
                        <a:t>св. лет</a:t>
                      </a:r>
                      <a:endParaRPr lang="ru-RU" sz="1400" b="0" i="0" u="none" strike="noStrike">
                        <a:solidFill>
                          <a:schemeClr val="bg1"/>
                        </a:solidFill>
                        <a:latin typeface="Calibri"/>
                      </a:endParaRPr>
                    </a:p>
                  </a:txBody>
                  <a:tcPr marL="7620" marR="7620" marT="7620" marB="0" anchor="b"/>
                </a:tc>
              </a:tr>
              <a:tr h="182880">
                <a:tc>
                  <a:txBody>
                    <a:bodyPr/>
                    <a:lstStyle/>
                    <a:p>
                      <a:pPr algn="ctr" fontAlgn="b"/>
                      <a:r>
                        <a:rPr lang="ru-RU" sz="1400" u="none" strike="noStrike">
                          <a:solidFill>
                            <a:schemeClr val="bg1"/>
                          </a:solidFill>
                        </a:rPr>
                        <a:t>Возраст</a:t>
                      </a:r>
                      <a:endParaRPr lang="ru-RU" sz="1400" b="0" i="0" u="none" strike="noStrike">
                        <a:solidFill>
                          <a:schemeClr val="bg1"/>
                        </a:solidFill>
                        <a:latin typeface="Calibri"/>
                      </a:endParaRPr>
                    </a:p>
                  </a:txBody>
                  <a:tcPr marL="7620" marR="7620" marT="7620" marB="0" anchor="b"/>
                </a:tc>
                <a:tc>
                  <a:txBody>
                    <a:bodyPr/>
                    <a:lstStyle/>
                    <a:p>
                      <a:pPr algn="ctr" fontAlgn="b"/>
                      <a:r>
                        <a:rPr lang="ru-RU" sz="1400" u="none" strike="noStrike" dirty="0">
                          <a:solidFill>
                            <a:schemeClr val="bg1"/>
                          </a:solidFill>
                        </a:rPr>
                        <a:t>4,57</a:t>
                      </a:r>
                      <a:endParaRPr lang="ru-RU" sz="1400" b="1" i="0" u="none" strike="noStrike" dirty="0">
                        <a:solidFill>
                          <a:schemeClr val="bg1"/>
                        </a:solidFill>
                        <a:latin typeface="Calibri"/>
                      </a:endParaRPr>
                    </a:p>
                  </a:txBody>
                  <a:tcPr marL="7620" marR="7620" marT="7620" marB="0" anchor="b"/>
                </a:tc>
                <a:tc>
                  <a:txBody>
                    <a:bodyPr/>
                    <a:lstStyle/>
                    <a:p>
                      <a:pPr algn="ctr" fontAlgn="b"/>
                      <a:r>
                        <a:rPr lang="ru-RU" sz="1400" u="none" strike="noStrike">
                          <a:solidFill>
                            <a:schemeClr val="bg1"/>
                          </a:solidFill>
                        </a:rPr>
                        <a:t>млрд лет</a:t>
                      </a:r>
                      <a:endParaRPr lang="ru-RU" sz="1400" b="0" i="0" u="none" strike="noStrike">
                        <a:solidFill>
                          <a:schemeClr val="bg1"/>
                        </a:solidFill>
                        <a:latin typeface="Calibri"/>
                      </a:endParaRPr>
                    </a:p>
                  </a:txBody>
                  <a:tcPr marL="7620" marR="7620" marT="7620" marB="0" anchor="b"/>
                </a:tc>
              </a:tr>
              <a:tr h="182880">
                <a:tc>
                  <a:txBody>
                    <a:bodyPr/>
                    <a:lstStyle/>
                    <a:p>
                      <a:pPr algn="ctr" fontAlgn="b"/>
                      <a:r>
                        <a:rPr lang="ru-RU" sz="1400" u="none" strike="noStrike">
                          <a:solidFill>
                            <a:schemeClr val="bg1"/>
                          </a:solidFill>
                        </a:rPr>
                        <a:t>Диаметр</a:t>
                      </a:r>
                      <a:endParaRPr lang="ru-RU" sz="1400" b="0" i="0" u="none" strike="noStrike">
                        <a:solidFill>
                          <a:schemeClr val="bg1"/>
                        </a:solidFill>
                        <a:latin typeface="Calibri"/>
                      </a:endParaRPr>
                    </a:p>
                  </a:txBody>
                  <a:tcPr marL="7620" marR="7620" marT="7620" marB="0" anchor="b"/>
                </a:tc>
                <a:tc>
                  <a:txBody>
                    <a:bodyPr/>
                    <a:lstStyle/>
                    <a:p>
                      <a:pPr algn="ctr" fontAlgn="b"/>
                      <a:r>
                        <a:rPr lang="ru-RU" sz="1400" u="none" strike="noStrike" dirty="0">
                          <a:solidFill>
                            <a:schemeClr val="bg1"/>
                          </a:solidFill>
                        </a:rPr>
                        <a:t>30</a:t>
                      </a:r>
                      <a:endParaRPr lang="ru-RU" sz="1400" b="1" i="0" u="none" strike="noStrike" dirty="0">
                        <a:solidFill>
                          <a:schemeClr val="bg1"/>
                        </a:solidFill>
                        <a:latin typeface="Calibri"/>
                      </a:endParaRPr>
                    </a:p>
                  </a:txBody>
                  <a:tcPr marL="7620" marR="7620" marT="7620" marB="0" anchor="b"/>
                </a:tc>
                <a:tc>
                  <a:txBody>
                    <a:bodyPr/>
                    <a:lstStyle/>
                    <a:p>
                      <a:pPr algn="ctr" fontAlgn="b"/>
                      <a:r>
                        <a:rPr lang="ru-RU" sz="1400" u="none" strike="noStrike">
                          <a:solidFill>
                            <a:schemeClr val="bg1"/>
                          </a:solidFill>
                        </a:rPr>
                        <a:t>а.е.</a:t>
                      </a:r>
                      <a:endParaRPr lang="ru-RU" sz="1400" b="0" i="0" u="none" strike="noStrike">
                        <a:solidFill>
                          <a:schemeClr val="bg1"/>
                        </a:solidFill>
                        <a:latin typeface="Calibri"/>
                      </a:endParaRPr>
                    </a:p>
                  </a:txBody>
                  <a:tcPr marL="7620" marR="7620" marT="7620" marB="0" anchor="b"/>
                </a:tc>
              </a:tr>
              <a:tr h="182880">
                <a:tc>
                  <a:txBody>
                    <a:bodyPr/>
                    <a:lstStyle/>
                    <a:p>
                      <a:pPr algn="ctr" fontAlgn="b"/>
                      <a:r>
                        <a:rPr lang="ru-RU" sz="1400" u="none" strike="noStrike" dirty="0">
                          <a:solidFill>
                            <a:schemeClr val="bg1"/>
                          </a:solidFill>
                        </a:rPr>
                        <a:t> </a:t>
                      </a:r>
                      <a:endParaRPr lang="ru-RU" sz="1400" b="0" i="0" u="none" strike="noStrike" dirty="0">
                        <a:solidFill>
                          <a:schemeClr val="bg1"/>
                        </a:solidFill>
                        <a:latin typeface="Calibri"/>
                      </a:endParaRPr>
                    </a:p>
                  </a:txBody>
                  <a:tcPr marL="7620" marR="7620" marT="7620" marB="0" anchor="b"/>
                </a:tc>
                <a:tc>
                  <a:txBody>
                    <a:bodyPr/>
                    <a:lstStyle/>
                    <a:p>
                      <a:pPr algn="ctr" fontAlgn="b"/>
                      <a:r>
                        <a:rPr lang="ru-RU" sz="1400" u="none" strike="noStrike" dirty="0">
                          <a:solidFill>
                            <a:schemeClr val="bg1"/>
                          </a:solidFill>
                        </a:rPr>
                        <a:t>55</a:t>
                      </a:r>
                      <a:endParaRPr lang="ru-RU" sz="1400" b="1" i="0" u="none" strike="noStrike" dirty="0">
                        <a:solidFill>
                          <a:schemeClr val="bg1"/>
                        </a:solidFill>
                        <a:latin typeface="Calibri"/>
                      </a:endParaRPr>
                    </a:p>
                  </a:txBody>
                  <a:tcPr marL="7620" marR="7620" marT="7620" marB="0" anchor="b"/>
                </a:tc>
                <a:tc>
                  <a:txBody>
                    <a:bodyPr/>
                    <a:lstStyle/>
                    <a:p>
                      <a:pPr algn="ctr" fontAlgn="b"/>
                      <a:r>
                        <a:rPr lang="ru-RU" sz="1400" u="none" strike="noStrike">
                          <a:solidFill>
                            <a:schemeClr val="bg1"/>
                          </a:solidFill>
                        </a:rPr>
                        <a:t>а.е.</a:t>
                      </a:r>
                      <a:endParaRPr lang="ru-RU" sz="1400" b="0" i="0" u="none" strike="noStrike">
                        <a:solidFill>
                          <a:schemeClr val="bg1"/>
                        </a:solidFill>
                        <a:latin typeface="Calibri"/>
                      </a:endParaRPr>
                    </a:p>
                  </a:txBody>
                  <a:tcPr marL="7620" marR="7620" marT="7620" marB="0" anchor="b"/>
                </a:tc>
              </a:tr>
              <a:tr h="182880">
                <a:tc>
                  <a:txBody>
                    <a:bodyPr/>
                    <a:lstStyle/>
                    <a:p>
                      <a:pPr algn="ctr" fontAlgn="b"/>
                      <a:r>
                        <a:rPr lang="ru-RU" sz="1400" u="none" strike="noStrike">
                          <a:solidFill>
                            <a:schemeClr val="bg1"/>
                          </a:solidFill>
                        </a:rPr>
                        <a:t>Содержит</a:t>
                      </a:r>
                      <a:endParaRPr lang="ru-RU" sz="1400" b="0" i="0" u="none" strike="noStrike">
                        <a:solidFill>
                          <a:schemeClr val="bg1"/>
                        </a:solidFill>
                        <a:latin typeface="Calibri"/>
                      </a:endParaRPr>
                    </a:p>
                  </a:txBody>
                  <a:tcPr marL="7620" marR="7620" marT="7620" marB="0" anchor="b"/>
                </a:tc>
                <a:tc>
                  <a:txBody>
                    <a:bodyPr/>
                    <a:lstStyle/>
                    <a:p>
                      <a:pPr algn="ctr" fontAlgn="b"/>
                      <a:r>
                        <a:rPr lang="ru-RU" sz="1400" u="none" strike="noStrike" dirty="0">
                          <a:solidFill>
                            <a:schemeClr val="bg1"/>
                          </a:solidFill>
                        </a:rPr>
                        <a:t> </a:t>
                      </a:r>
                      <a:endParaRPr lang="ru-RU" sz="1400" b="1" i="0" u="none" strike="noStrike" dirty="0">
                        <a:solidFill>
                          <a:schemeClr val="bg1"/>
                        </a:solidFill>
                        <a:latin typeface="Calibri"/>
                      </a:endParaRPr>
                    </a:p>
                  </a:txBody>
                  <a:tcPr marL="7620" marR="7620" marT="7620" marB="0" anchor="b"/>
                </a:tc>
                <a:tc>
                  <a:txBody>
                    <a:bodyPr/>
                    <a:lstStyle/>
                    <a:p>
                      <a:pPr algn="ctr" fontAlgn="b"/>
                      <a:r>
                        <a:rPr lang="ru-RU" sz="1400" u="none" strike="noStrike">
                          <a:solidFill>
                            <a:schemeClr val="bg1"/>
                          </a:solidFill>
                        </a:rPr>
                        <a:t> </a:t>
                      </a:r>
                      <a:endParaRPr lang="ru-RU" sz="1400" b="0" i="0" u="none" strike="noStrike">
                        <a:solidFill>
                          <a:schemeClr val="bg1"/>
                        </a:solidFill>
                        <a:latin typeface="Calibri"/>
                      </a:endParaRPr>
                    </a:p>
                  </a:txBody>
                  <a:tcPr marL="7620" marR="7620" marT="7620" marB="0" anchor="b"/>
                </a:tc>
              </a:tr>
              <a:tr h="182880">
                <a:tc>
                  <a:txBody>
                    <a:bodyPr/>
                    <a:lstStyle/>
                    <a:p>
                      <a:pPr algn="ctr" fontAlgn="b"/>
                      <a:r>
                        <a:rPr lang="ru-RU" sz="1400" u="none" strike="noStrike" dirty="0" smtClean="0">
                          <a:solidFill>
                            <a:schemeClr val="bg1"/>
                          </a:solidFill>
                        </a:rPr>
                        <a:t>Звезда</a:t>
                      </a:r>
                      <a:endParaRPr lang="ru-RU" sz="1400" b="0" i="0" u="none" strike="noStrike" dirty="0">
                        <a:solidFill>
                          <a:schemeClr val="bg1"/>
                        </a:solidFill>
                        <a:latin typeface="Calibri"/>
                      </a:endParaRPr>
                    </a:p>
                  </a:txBody>
                  <a:tcPr marL="7620" marR="7620" marT="7620" marB="0" anchor="b"/>
                </a:tc>
                <a:tc>
                  <a:txBody>
                    <a:bodyPr/>
                    <a:lstStyle/>
                    <a:p>
                      <a:pPr algn="ctr" fontAlgn="b"/>
                      <a:r>
                        <a:rPr lang="ru-RU" sz="1400" u="none" strike="noStrike" dirty="0" smtClean="0">
                          <a:solidFill>
                            <a:schemeClr val="bg1"/>
                          </a:solidFill>
                        </a:rPr>
                        <a:t>1</a:t>
                      </a:r>
                      <a:r>
                        <a:rPr lang="ru-RU" sz="1400" u="none" strike="noStrike" dirty="0">
                          <a:solidFill>
                            <a:schemeClr val="bg1"/>
                          </a:solidFill>
                        </a:rPr>
                        <a:t> </a:t>
                      </a:r>
                      <a:endParaRPr lang="ru-RU" sz="1400" b="1" i="0" u="none" strike="noStrike" dirty="0">
                        <a:solidFill>
                          <a:schemeClr val="bg1"/>
                        </a:solidFill>
                        <a:latin typeface="Calibri"/>
                      </a:endParaRPr>
                    </a:p>
                  </a:txBody>
                  <a:tcPr marL="7620" marR="7620" marT="7620" marB="0" anchor="b"/>
                </a:tc>
                <a:tc>
                  <a:txBody>
                    <a:bodyPr/>
                    <a:lstStyle/>
                    <a:p>
                      <a:pPr algn="ctr" fontAlgn="b"/>
                      <a:r>
                        <a:rPr lang="ru-RU" sz="1400" u="none" strike="noStrike">
                          <a:solidFill>
                            <a:schemeClr val="bg1"/>
                          </a:solidFill>
                        </a:rPr>
                        <a:t> </a:t>
                      </a:r>
                      <a:endParaRPr lang="ru-RU" sz="1400" b="0" i="0" u="none" strike="noStrike">
                        <a:solidFill>
                          <a:schemeClr val="bg1"/>
                        </a:solidFill>
                        <a:latin typeface="Calibri"/>
                      </a:endParaRPr>
                    </a:p>
                  </a:txBody>
                  <a:tcPr marL="7620" marR="7620" marT="7620" marB="0" anchor="b"/>
                </a:tc>
              </a:tr>
              <a:tr h="182880">
                <a:tc>
                  <a:txBody>
                    <a:bodyPr/>
                    <a:lstStyle/>
                    <a:p>
                      <a:pPr algn="ctr" fontAlgn="b"/>
                      <a:r>
                        <a:rPr lang="ru-RU" sz="1400" u="none" strike="noStrike">
                          <a:solidFill>
                            <a:schemeClr val="bg1"/>
                          </a:solidFill>
                        </a:rPr>
                        <a:t>Планет</a:t>
                      </a:r>
                      <a:endParaRPr lang="ru-RU" sz="1400" b="0" i="0" u="none" strike="noStrike">
                        <a:solidFill>
                          <a:schemeClr val="bg1"/>
                        </a:solidFill>
                        <a:latin typeface="Calibri"/>
                      </a:endParaRPr>
                    </a:p>
                  </a:txBody>
                  <a:tcPr marL="7620" marR="7620" marT="7620" marB="0" anchor="b"/>
                </a:tc>
                <a:tc>
                  <a:txBody>
                    <a:bodyPr/>
                    <a:lstStyle/>
                    <a:p>
                      <a:pPr algn="ctr" fontAlgn="b"/>
                      <a:r>
                        <a:rPr lang="ru-RU" sz="1400" u="none" strike="noStrike" dirty="0">
                          <a:solidFill>
                            <a:schemeClr val="bg1"/>
                          </a:solidFill>
                        </a:rPr>
                        <a:t>8</a:t>
                      </a:r>
                      <a:endParaRPr lang="ru-RU" sz="1400" b="1" i="0" u="none" strike="noStrike" dirty="0">
                        <a:solidFill>
                          <a:schemeClr val="bg1"/>
                        </a:solidFill>
                        <a:latin typeface="Calibri"/>
                      </a:endParaRPr>
                    </a:p>
                  </a:txBody>
                  <a:tcPr marL="7620" marR="7620" marT="7620" marB="0" anchor="b"/>
                </a:tc>
                <a:tc>
                  <a:txBody>
                    <a:bodyPr/>
                    <a:lstStyle/>
                    <a:p>
                      <a:pPr algn="ctr" fontAlgn="b"/>
                      <a:r>
                        <a:rPr lang="ru-RU" sz="1400" u="none" strike="noStrike">
                          <a:solidFill>
                            <a:schemeClr val="bg1"/>
                          </a:solidFill>
                        </a:rPr>
                        <a:t> </a:t>
                      </a:r>
                      <a:endParaRPr lang="ru-RU" sz="1400" b="0" i="0" u="none" strike="noStrike">
                        <a:solidFill>
                          <a:schemeClr val="bg1"/>
                        </a:solidFill>
                        <a:latin typeface="Calibri"/>
                      </a:endParaRPr>
                    </a:p>
                  </a:txBody>
                  <a:tcPr marL="7620" marR="7620" marT="7620" marB="0" anchor="b"/>
                </a:tc>
              </a:tr>
              <a:tr h="182880">
                <a:tc>
                  <a:txBody>
                    <a:bodyPr/>
                    <a:lstStyle/>
                    <a:p>
                      <a:pPr algn="ctr" fontAlgn="b"/>
                      <a:r>
                        <a:rPr lang="ru-RU" sz="1400" u="none" strike="noStrike">
                          <a:solidFill>
                            <a:schemeClr val="bg1"/>
                          </a:solidFill>
                        </a:rPr>
                        <a:t>Спутников</a:t>
                      </a:r>
                      <a:endParaRPr lang="ru-RU" sz="1400" b="0" i="0" u="none" strike="noStrike">
                        <a:solidFill>
                          <a:schemeClr val="bg1"/>
                        </a:solidFill>
                        <a:latin typeface="Calibri"/>
                      </a:endParaRPr>
                    </a:p>
                  </a:txBody>
                  <a:tcPr marL="7620" marR="7620" marT="7620" marB="0" anchor="b"/>
                </a:tc>
                <a:tc>
                  <a:txBody>
                    <a:bodyPr/>
                    <a:lstStyle/>
                    <a:p>
                      <a:pPr algn="ctr" fontAlgn="b"/>
                      <a:r>
                        <a:rPr lang="ru-RU" sz="1400" u="none" strike="noStrike" dirty="0">
                          <a:solidFill>
                            <a:schemeClr val="bg1"/>
                          </a:solidFill>
                        </a:rPr>
                        <a:t>415</a:t>
                      </a:r>
                      <a:endParaRPr lang="ru-RU" sz="1400" b="1" i="0" u="none" strike="noStrike" dirty="0">
                        <a:solidFill>
                          <a:schemeClr val="bg1"/>
                        </a:solidFill>
                        <a:latin typeface="Calibri"/>
                      </a:endParaRPr>
                    </a:p>
                  </a:txBody>
                  <a:tcPr marL="7620" marR="7620" marT="7620" marB="0" anchor="b"/>
                </a:tc>
                <a:tc>
                  <a:txBody>
                    <a:bodyPr/>
                    <a:lstStyle/>
                    <a:p>
                      <a:pPr algn="ctr" fontAlgn="b"/>
                      <a:r>
                        <a:rPr lang="ru-RU" sz="1400" u="none" strike="noStrike">
                          <a:solidFill>
                            <a:schemeClr val="bg1"/>
                          </a:solidFill>
                        </a:rPr>
                        <a:t> </a:t>
                      </a:r>
                      <a:endParaRPr lang="ru-RU" sz="1400" b="0" i="0" u="none" strike="noStrike">
                        <a:solidFill>
                          <a:schemeClr val="bg1"/>
                        </a:solidFill>
                        <a:latin typeface="Calibri"/>
                      </a:endParaRPr>
                    </a:p>
                  </a:txBody>
                  <a:tcPr marL="7620" marR="7620" marT="7620" marB="0" anchor="b"/>
                </a:tc>
              </a:tr>
              <a:tr h="182880">
                <a:tc>
                  <a:txBody>
                    <a:bodyPr/>
                    <a:lstStyle/>
                    <a:p>
                      <a:pPr algn="ctr" fontAlgn="b"/>
                      <a:r>
                        <a:rPr lang="ru-RU" sz="1400" u="none" strike="noStrike">
                          <a:solidFill>
                            <a:schemeClr val="bg1"/>
                          </a:solidFill>
                        </a:rPr>
                        <a:t>Малых тел</a:t>
                      </a:r>
                      <a:endParaRPr lang="ru-RU" sz="1400" b="0" i="0" u="none" strike="noStrike">
                        <a:solidFill>
                          <a:schemeClr val="bg1"/>
                        </a:solidFill>
                        <a:latin typeface="Calibri"/>
                      </a:endParaRPr>
                    </a:p>
                  </a:txBody>
                  <a:tcPr marL="7620" marR="7620" marT="7620" marB="0" anchor="b"/>
                </a:tc>
                <a:tc>
                  <a:txBody>
                    <a:bodyPr/>
                    <a:lstStyle/>
                    <a:p>
                      <a:pPr algn="ctr" fontAlgn="b"/>
                      <a:r>
                        <a:rPr lang="ru-RU" sz="1400" u="none" strike="noStrike" dirty="0">
                          <a:solidFill>
                            <a:schemeClr val="bg1"/>
                          </a:solidFill>
                        </a:rPr>
                        <a:t>700 000</a:t>
                      </a:r>
                      <a:endParaRPr lang="ru-RU" sz="1400" b="1" i="0" u="none" strike="noStrike" dirty="0">
                        <a:solidFill>
                          <a:schemeClr val="bg1"/>
                        </a:solidFill>
                        <a:latin typeface="Calibri"/>
                      </a:endParaRPr>
                    </a:p>
                  </a:txBody>
                  <a:tcPr marL="7620" marR="7620" marT="7620" marB="0" anchor="b"/>
                </a:tc>
                <a:tc>
                  <a:txBody>
                    <a:bodyPr/>
                    <a:lstStyle/>
                    <a:p>
                      <a:pPr algn="ctr" fontAlgn="b"/>
                      <a:r>
                        <a:rPr lang="ru-RU" sz="1400" u="none" strike="noStrike">
                          <a:solidFill>
                            <a:schemeClr val="bg1"/>
                          </a:solidFill>
                        </a:rPr>
                        <a:t> </a:t>
                      </a:r>
                      <a:endParaRPr lang="ru-RU" sz="1400" b="0" i="0" u="none" strike="noStrike">
                        <a:solidFill>
                          <a:schemeClr val="bg1"/>
                        </a:solidFill>
                        <a:latin typeface="Calibri"/>
                      </a:endParaRPr>
                    </a:p>
                  </a:txBody>
                  <a:tcPr marL="7620" marR="7620" marT="7620" marB="0" anchor="b"/>
                </a:tc>
              </a:tr>
              <a:tr h="182880">
                <a:tc>
                  <a:txBody>
                    <a:bodyPr/>
                    <a:lstStyle/>
                    <a:p>
                      <a:pPr algn="ctr" fontAlgn="b"/>
                      <a:r>
                        <a:rPr lang="ru-RU" sz="1400" u="none" strike="noStrike">
                          <a:solidFill>
                            <a:schemeClr val="bg1"/>
                          </a:solidFill>
                        </a:rPr>
                        <a:t>Комет</a:t>
                      </a:r>
                      <a:endParaRPr lang="ru-RU" sz="1400" b="0" i="0" u="none" strike="noStrike">
                        <a:solidFill>
                          <a:schemeClr val="bg1"/>
                        </a:solidFill>
                        <a:latin typeface="Calibri"/>
                      </a:endParaRPr>
                    </a:p>
                  </a:txBody>
                  <a:tcPr marL="7620" marR="7620" marT="7620" marB="0" anchor="b"/>
                </a:tc>
                <a:tc>
                  <a:txBody>
                    <a:bodyPr/>
                    <a:lstStyle/>
                    <a:p>
                      <a:pPr algn="ctr" fontAlgn="b"/>
                      <a:r>
                        <a:rPr lang="ru-RU" sz="1400" u="none" strike="noStrike" dirty="0">
                          <a:solidFill>
                            <a:schemeClr val="bg1"/>
                          </a:solidFill>
                        </a:rPr>
                        <a:t>3 500</a:t>
                      </a:r>
                      <a:endParaRPr lang="ru-RU" sz="1400" b="1" i="0" u="none" strike="noStrike" dirty="0">
                        <a:solidFill>
                          <a:schemeClr val="bg1"/>
                        </a:solidFill>
                        <a:latin typeface="Calibri"/>
                      </a:endParaRPr>
                    </a:p>
                  </a:txBody>
                  <a:tcPr marL="7620" marR="7620" marT="7620" marB="0" anchor="b"/>
                </a:tc>
                <a:tc>
                  <a:txBody>
                    <a:bodyPr/>
                    <a:lstStyle/>
                    <a:p>
                      <a:pPr algn="ctr" fontAlgn="b"/>
                      <a:r>
                        <a:rPr lang="ru-RU" sz="1400" u="none" strike="noStrike" dirty="0">
                          <a:solidFill>
                            <a:schemeClr val="bg1"/>
                          </a:solidFill>
                        </a:rPr>
                        <a:t> </a:t>
                      </a:r>
                      <a:endParaRPr lang="ru-RU" sz="1400" b="0" i="0" u="none" strike="noStrike" dirty="0">
                        <a:solidFill>
                          <a:schemeClr val="bg1"/>
                        </a:solidFill>
                        <a:latin typeface="Calibri"/>
                      </a:endParaRPr>
                    </a:p>
                  </a:txBody>
                  <a:tcPr marL="7620" marR="7620" marT="7620" marB="0" anchor="b"/>
                </a:tc>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sp>
        <p:nvSpPr>
          <p:cNvPr id="6" name="Прямоугольник 5"/>
          <p:cNvSpPr/>
          <p:nvPr/>
        </p:nvSpPr>
        <p:spPr>
          <a:xfrm>
            <a:off x="857224" y="1285860"/>
            <a:ext cx="7858180" cy="1323439"/>
          </a:xfrm>
          <a:prstGeom prst="rect">
            <a:avLst/>
          </a:prstGeom>
        </p:spPr>
        <p:txBody>
          <a:bodyPr wrap="square">
            <a:spAutoFit/>
          </a:bodyPr>
          <a:lstStyle/>
          <a:p>
            <a:pPr marL="342900" lvl="0" indent="-342900" algn="ctr">
              <a:spcAft>
                <a:spcPts val="1200"/>
              </a:spcAft>
            </a:pPr>
            <a:r>
              <a:rPr lang="ru-RU" sz="4000" dirty="0" smtClean="0"/>
              <a:t>Планетарные исследования, место в космонавтике</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grants_logo_gp.png"/>
          <p:cNvPicPr>
            <a:picLocks noChangeAspect="1"/>
          </p:cNvPicPr>
          <p:nvPr/>
        </p:nvPicPr>
        <p:blipFill>
          <a:blip r:embed="rId3" cstate="print"/>
          <a:stretch>
            <a:fillRect/>
          </a:stretch>
        </p:blipFill>
        <p:spPr>
          <a:xfrm>
            <a:off x="7625549" y="6138000"/>
            <a:ext cx="1518451" cy="720000"/>
          </a:xfrm>
          <a:prstGeom prst="rect">
            <a:avLst/>
          </a:prstGeom>
        </p:spPr>
      </p:pic>
      <p:pic>
        <p:nvPicPr>
          <p:cNvPr id="3077" name="Picture 5" descr="E:\___WRK\МКК\mkk.gif"/>
          <p:cNvPicPr>
            <a:picLocks noChangeAspect="1" noChangeArrowheads="1"/>
          </p:cNvPicPr>
          <p:nvPr/>
        </p:nvPicPr>
        <p:blipFill>
          <a:blip r:embed="rId4" cstate="print"/>
          <a:srcRect/>
          <a:stretch>
            <a:fillRect/>
          </a:stretch>
        </p:blipFill>
        <p:spPr bwMode="auto">
          <a:xfrm>
            <a:off x="6286512" y="6138000"/>
            <a:ext cx="1263273" cy="720000"/>
          </a:xfrm>
          <a:prstGeom prst="rect">
            <a:avLst/>
          </a:prstGeom>
          <a:noFill/>
        </p:spPr>
      </p:pic>
      <p:pic>
        <p:nvPicPr>
          <p:cNvPr id="12" name="Рисунок 11" descr="Цели КД-3.png"/>
          <p:cNvPicPr>
            <a:picLocks noChangeAspect="1"/>
          </p:cNvPicPr>
          <p:nvPr/>
        </p:nvPicPr>
        <p:blipFill>
          <a:blip r:embed="rId5" cstate="print"/>
          <a:srcRect b="44792"/>
          <a:stretch>
            <a:fillRect/>
          </a:stretch>
        </p:blipFill>
        <p:spPr>
          <a:xfrm>
            <a:off x="1382336" y="785794"/>
            <a:ext cx="6379329" cy="5201788"/>
          </a:xfrm>
          <a:prstGeom prst="rect">
            <a:avLst/>
          </a:prstGeom>
        </p:spPr>
      </p:pic>
      <p:sp>
        <p:nvSpPr>
          <p:cNvPr id="6" name="Прямоугольник 5"/>
          <p:cNvSpPr/>
          <p:nvPr/>
        </p:nvSpPr>
        <p:spPr>
          <a:xfrm>
            <a:off x="7500958" y="4143380"/>
            <a:ext cx="1428728" cy="954107"/>
          </a:xfrm>
          <a:prstGeom prst="rect">
            <a:avLst/>
          </a:prstGeom>
        </p:spPr>
        <p:txBody>
          <a:bodyPr wrap="square">
            <a:spAutoFit/>
          </a:bodyPr>
          <a:lstStyle/>
          <a:p>
            <a:r>
              <a:rPr lang="ru-RU" sz="1400" b="1" dirty="0" smtClean="0"/>
              <a:t>4% от общего объема космической деятельности</a:t>
            </a:r>
            <a:endParaRPr lang="ru-RU" sz="1400" b="1"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5447</TotalTime>
  <Words>2488</Words>
  <PresentationFormat>Экран (4:3)</PresentationFormat>
  <Paragraphs>965</Paragraphs>
  <Slides>62</Slides>
  <Notes>62</Notes>
  <HiddenSlides>0</HiddenSlides>
  <MMClips>0</MMClips>
  <ScaleCrop>false</ScaleCrop>
  <HeadingPairs>
    <vt:vector size="4" baseType="variant">
      <vt:variant>
        <vt:lpstr>Тема</vt:lpstr>
      </vt:variant>
      <vt:variant>
        <vt:i4>1</vt:i4>
      </vt:variant>
      <vt:variant>
        <vt:lpstr>Заголовки слайдов</vt:lpstr>
      </vt:variant>
      <vt:variant>
        <vt:i4>62</vt:i4>
      </vt:variant>
    </vt:vector>
  </HeadingPairs>
  <TitlesOfParts>
    <vt:vector size="63" baseType="lpstr">
      <vt:lpstr>Поток</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Иван</dc:creator>
  <cp:lastModifiedBy>И. Моисеев</cp:lastModifiedBy>
  <cp:revision>381</cp:revision>
  <dcterms:created xsi:type="dcterms:W3CDTF">2020-11-09T10:14:00Z</dcterms:created>
  <dcterms:modified xsi:type="dcterms:W3CDTF">2020-11-18T21:27:02Z</dcterms:modified>
</cp:coreProperties>
</file>